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256" r:id="rId2"/>
    <p:sldId id="257" r:id="rId3"/>
  </p:sldIdLst>
  <p:sldSz cx="7772400" cy="10058400"/>
  <p:notesSz cx="6858000" cy="9144000"/>
  <p:embeddedFontLst>
    <p:embeddedFont>
      <p:font typeface="Comfortaa" pitchFamily="2" charset="0"/>
      <p:regular r:id="rId5"/>
      <p:bold r:id="rId6"/>
    </p:embeddedFont>
    <p:embeddedFont>
      <p:font typeface="KG Miss Kindergarten" panose="02000000000000000000" pitchFamily="2" charset="77"/>
      <p:regular r:id="rId7"/>
    </p:embeddedFont>
    <p:embeddedFont>
      <p:font typeface="KG Shake it Off Popped" panose="02000000000000000000" pitchFamily="2" charset="77"/>
      <p:regular r:id="rId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7" roundtripDataSignature="AMtx7miQydRKLNGtvypclFRE3C7MAQigm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3A84E3-EDEE-4AC5-8DF2-DC100B7C1AB1}">
  <a:tblStyle styleId="{403A84E3-EDEE-4AC5-8DF2-DC100B7C1AB1}"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09"/>
    <p:restoredTop sz="94444"/>
  </p:normalViewPr>
  <p:slideViewPr>
    <p:cSldViewPr snapToGrid="0">
      <p:cViewPr varScale="1">
        <p:scale>
          <a:sx n="104" d="100"/>
          <a:sy n="104" d="100"/>
        </p:scale>
        <p:origin x="4320" y="208"/>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font" Target="fonts/font3.fntdata"/><Relationship Id="rId17" Type="http://customschemas.google.com/relationships/presentationmetadata" Target="metadata"/><Relationship Id="rId2" Type="http://schemas.openxmlformats.org/officeDocument/2006/relationships/slide" Target="slides/slide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font" Target="fonts/font2.fntdata"/><Relationship Id="rId5" Type="http://schemas.openxmlformats.org/officeDocument/2006/relationships/font" Target="fonts/font1.fntdata"/><Relationship Id="rId19" Type="http://schemas.openxmlformats.org/officeDocument/2006/relationships/viewProps" Target="view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2: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8" name="Google Shape;78;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4"/>
          <p:cNvSpPr txBox="1">
            <a:spLocks noGrp="1"/>
          </p:cNvSpPr>
          <p:nvPr>
            <p:ph type="ctrTitle"/>
          </p:nvPr>
        </p:nvSpPr>
        <p:spPr>
          <a:xfrm>
            <a:off x="264952" y="1456058"/>
            <a:ext cx="7242600" cy="40140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4"/>
          <p:cNvSpPr txBox="1">
            <a:spLocks noGrp="1"/>
          </p:cNvSpPr>
          <p:nvPr>
            <p:ph type="subTitle" idx="1"/>
          </p:nvPr>
        </p:nvSpPr>
        <p:spPr>
          <a:xfrm>
            <a:off x="264945" y="5542289"/>
            <a:ext cx="7242600" cy="1550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4"/>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3"/>
          <p:cNvSpPr txBox="1">
            <a:spLocks noGrp="1"/>
          </p:cNvSpPr>
          <p:nvPr>
            <p:ph type="title" hasCustomPrompt="1"/>
          </p:nvPr>
        </p:nvSpPr>
        <p:spPr>
          <a:xfrm>
            <a:off x="264945" y="2163089"/>
            <a:ext cx="7242600" cy="38397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3"/>
          <p:cNvSpPr txBox="1">
            <a:spLocks noGrp="1"/>
          </p:cNvSpPr>
          <p:nvPr>
            <p:ph type="body" idx="1"/>
          </p:nvPr>
        </p:nvSpPr>
        <p:spPr>
          <a:xfrm>
            <a:off x="264945" y="6164351"/>
            <a:ext cx="7242600" cy="25437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3"/>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4"/>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5"/>
          <p:cNvSpPr txBox="1">
            <a:spLocks noGrp="1"/>
          </p:cNvSpPr>
          <p:nvPr>
            <p:ph type="title"/>
          </p:nvPr>
        </p:nvSpPr>
        <p:spPr>
          <a:xfrm>
            <a:off x="264945" y="4206107"/>
            <a:ext cx="7242600" cy="16461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5" name="Google Shape;15;p5"/>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6"/>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8" name="Google Shape;18;p6"/>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9" name="Google Shape;19;p6"/>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7"/>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7"/>
          <p:cNvSpPr txBox="1">
            <a:spLocks noGrp="1"/>
          </p:cNvSpPr>
          <p:nvPr>
            <p:ph type="body" idx="1"/>
          </p:nvPr>
        </p:nvSpPr>
        <p:spPr>
          <a:xfrm>
            <a:off x="264945" y="2253729"/>
            <a:ext cx="3399900" cy="66810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3" name="Google Shape;23;p7"/>
          <p:cNvSpPr txBox="1">
            <a:spLocks noGrp="1"/>
          </p:cNvSpPr>
          <p:nvPr>
            <p:ph type="body" idx="2"/>
          </p:nvPr>
        </p:nvSpPr>
        <p:spPr>
          <a:xfrm>
            <a:off x="4107540" y="2253729"/>
            <a:ext cx="3399900" cy="66810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7"/>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8"/>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8"/>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9"/>
          <p:cNvSpPr txBox="1">
            <a:spLocks noGrp="1"/>
          </p:cNvSpPr>
          <p:nvPr>
            <p:ph type="title"/>
          </p:nvPr>
        </p:nvSpPr>
        <p:spPr>
          <a:xfrm>
            <a:off x="264945" y="1086507"/>
            <a:ext cx="2386800" cy="14778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9"/>
          <p:cNvSpPr txBox="1">
            <a:spLocks noGrp="1"/>
          </p:cNvSpPr>
          <p:nvPr>
            <p:ph type="body" idx="1"/>
          </p:nvPr>
        </p:nvSpPr>
        <p:spPr>
          <a:xfrm>
            <a:off x="264945" y="2717440"/>
            <a:ext cx="2386800" cy="62175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9"/>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10"/>
          <p:cNvSpPr txBox="1">
            <a:spLocks noGrp="1"/>
          </p:cNvSpPr>
          <p:nvPr>
            <p:ph type="title"/>
          </p:nvPr>
        </p:nvSpPr>
        <p:spPr>
          <a:xfrm>
            <a:off x="416713" y="880293"/>
            <a:ext cx="5412600" cy="7999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10"/>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1"/>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11"/>
          <p:cNvSpPr txBox="1">
            <a:spLocks noGrp="1"/>
          </p:cNvSpPr>
          <p:nvPr>
            <p:ph type="title"/>
          </p:nvPr>
        </p:nvSpPr>
        <p:spPr>
          <a:xfrm>
            <a:off x="225675" y="2411542"/>
            <a:ext cx="3438300" cy="2898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11"/>
          <p:cNvSpPr txBox="1">
            <a:spLocks noGrp="1"/>
          </p:cNvSpPr>
          <p:nvPr>
            <p:ph type="subTitle" idx="1"/>
          </p:nvPr>
        </p:nvSpPr>
        <p:spPr>
          <a:xfrm>
            <a:off x="225675" y="5481569"/>
            <a:ext cx="3438300" cy="24153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11"/>
          <p:cNvSpPr txBox="1">
            <a:spLocks noGrp="1"/>
          </p:cNvSpPr>
          <p:nvPr>
            <p:ph type="body" idx="2"/>
          </p:nvPr>
        </p:nvSpPr>
        <p:spPr>
          <a:xfrm>
            <a:off x="4198575" y="1415969"/>
            <a:ext cx="3261300" cy="7226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1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2"/>
          <p:cNvSpPr txBox="1">
            <a:spLocks noGrp="1"/>
          </p:cNvSpPr>
          <p:nvPr>
            <p:ph type="body" idx="1"/>
          </p:nvPr>
        </p:nvSpPr>
        <p:spPr>
          <a:xfrm>
            <a:off x="264945" y="8273124"/>
            <a:ext cx="5099100" cy="11832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2"/>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3"/>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3"/>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3"/>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7" name="Google Shape;57;p1"/>
          <p:cNvSpPr txBox="1">
            <a:spLocks noGrp="1"/>
          </p:cNvSpPr>
          <p:nvPr>
            <p:ph type="ctrTitle"/>
          </p:nvPr>
        </p:nvSpPr>
        <p:spPr>
          <a:xfrm>
            <a:off x="-232117" y="317509"/>
            <a:ext cx="8236634" cy="975000"/>
          </a:xfrm>
          <a:prstGeom prst="rect">
            <a:avLst/>
          </a:prstGeom>
          <a:noFill/>
          <a:ln>
            <a:noFill/>
          </a:ln>
        </p:spPr>
        <p:txBody>
          <a:bodyPr spcFirstLastPara="1" wrap="square" lIns="91425" tIns="91425" rIns="91425" bIns="91425" anchor="b" anchorCtr="0">
            <a:noAutofit/>
          </a:bodyPr>
          <a:lstStyle/>
          <a:p>
            <a:pPr>
              <a:spcBef>
                <a:spcPts val="1200"/>
              </a:spcBef>
              <a:buSzPts val="1100"/>
            </a:pPr>
            <a:r>
              <a:rPr lang="en" sz="3000" b="1" dirty="0">
                <a:latin typeface="KG Shake it Off Popped" panose="02000000000000000000" pitchFamily="2" charset="77"/>
                <a:ea typeface="Impact"/>
                <a:cs typeface="Impact"/>
                <a:sym typeface="Impact"/>
              </a:rPr>
              <a:t>We are WILD about Learning!</a:t>
            </a:r>
            <a:endParaRPr lang="en" sz="3000" b="1" dirty="0">
              <a:latin typeface="KG Shake it Off Popped" panose="02000000000000000000" pitchFamily="2" charset="77"/>
              <a:ea typeface="Roboto Mono"/>
              <a:cs typeface="Roboto Mono"/>
            </a:endParaRPr>
          </a:p>
        </p:txBody>
      </p:sp>
      <p:sp>
        <p:nvSpPr>
          <p:cNvPr id="58" name="Google Shape;58;p1"/>
          <p:cNvSpPr txBox="1"/>
          <p:nvPr/>
        </p:nvSpPr>
        <p:spPr>
          <a:xfrm>
            <a:off x="1877100" y="124825"/>
            <a:ext cx="5517900" cy="460500"/>
          </a:xfrm>
          <a:prstGeom prst="rect">
            <a:avLst/>
          </a:prstGeom>
          <a:noFill/>
          <a:ln>
            <a:noFill/>
          </a:ln>
        </p:spPr>
        <p:txBody>
          <a:bodyPr spcFirstLastPara="1" wrap="square" lIns="91425" tIns="91425" rIns="91425" bIns="91425" anchor="t" anchorCtr="0">
            <a:noAutofit/>
          </a:bodyPr>
          <a:lstStyle/>
          <a:p>
            <a:pPr algn="r">
              <a:buSzPts val="1400"/>
            </a:pPr>
            <a:r>
              <a:rPr lang="en" sz="1400" b="0" i="0" u="none" strike="noStrike" cap="none" dirty="0">
                <a:solidFill>
                  <a:srgbClr val="000000"/>
                </a:solidFill>
                <a:latin typeface="KG Miss Kindergarten" panose="02000000000000000000" pitchFamily="2" charset="77"/>
                <a:ea typeface="Comfortaa"/>
                <a:cs typeface="Comfortaa"/>
                <a:sym typeface="Comfortaa"/>
              </a:rPr>
              <a:t>Kindergarten Newsletter: </a:t>
            </a:r>
            <a:r>
              <a:rPr lang="en" dirty="0">
                <a:latin typeface="KG Miss Kindergarten" panose="02000000000000000000" pitchFamily="2" charset="77"/>
                <a:ea typeface="Comfortaa"/>
                <a:cs typeface="Comfortaa"/>
                <a:sym typeface="Comfortaa"/>
              </a:rPr>
              <a:t>Februar</a:t>
            </a:r>
            <a:r>
              <a:rPr lang="en" sz="1400" b="0" i="0" u="none" strike="noStrike" cap="none" dirty="0">
                <a:solidFill>
                  <a:srgbClr val="000000"/>
                </a:solidFill>
                <a:latin typeface="KG Miss Kindergarten" panose="02000000000000000000" pitchFamily="2" charset="77"/>
                <a:ea typeface="Comfortaa"/>
                <a:cs typeface="Comfortaa"/>
                <a:sym typeface="Comfortaa"/>
              </a:rPr>
              <a:t>y </a:t>
            </a:r>
            <a:r>
              <a:rPr lang="en" dirty="0">
                <a:latin typeface="KG Miss Kindergarten" panose="02000000000000000000" pitchFamily="2" charset="77"/>
                <a:ea typeface="Comfortaa"/>
                <a:cs typeface="Comfortaa"/>
                <a:sym typeface="Comfortaa"/>
              </a:rPr>
              <a:t>20-24, 2023</a:t>
            </a:r>
            <a:endParaRPr sz="1400" b="0" i="0" u="none" strike="noStrike" cap="none" dirty="0">
              <a:solidFill>
                <a:srgbClr val="000000"/>
              </a:solidFill>
              <a:latin typeface="KG Miss Kindergarten" panose="02000000000000000000" pitchFamily="2" charset="77"/>
              <a:ea typeface="Comfortaa"/>
              <a:cs typeface="Comfortaa"/>
              <a:sym typeface="Comfortaa"/>
            </a:endParaRPr>
          </a:p>
        </p:txBody>
      </p:sp>
      <p:graphicFrame>
        <p:nvGraphicFramePr>
          <p:cNvPr id="60" name="Google Shape;60;p1"/>
          <p:cNvGraphicFramePr/>
          <p:nvPr>
            <p:extLst>
              <p:ext uri="{D42A27DB-BD31-4B8C-83A1-F6EECF244321}">
                <p14:modId xmlns:p14="http://schemas.microsoft.com/office/powerpoint/2010/main" val="1246829601"/>
              </p:ext>
            </p:extLst>
          </p:nvPr>
        </p:nvGraphicFramePr>
        <p:xfrm>
          <a:off x="3886200" y="1292510"/>
          <a:ext cx="3676650" cy="1842982"/>
        </p:xfrm>
        <a:graphic>
          <a:graphicData uri="http://schemas.openxmlformats.org/drawingml/2006/table">
            <a:tbl>
              <a:tblPr>
                <a:noFill/>
                <a:tableStyleId>{403A84E3-EDEE-4AC5-8DF2-DC100B7C1AB1}</a:tableStyleId>
              </a:tblPr>
              <a:tblGrid>
                <a:gridCol w="803050">
                  <a:extLst>
                    <a:ext uri="{9D8B030D-6E8A-4147-A177-3AD203B41FA5}">
                      <a16:colId xmlns:a16="http://schemas.microsoft.com/office/drawing/2014/main" val="20000"/>
                    </a:ext>
                  </a:extLst>
                </a:gridCol>
                <a:gridCol w="2873600">
                  <a:extLst>
                    <a:ext uri="{9D8B030D-6E8A-4147-A177-3AD203B41FA5}">
                      <a16:colId xmlns:a16="http://schemas.microsoft.com/office/drawing/2014/main" val="20001"/>
                    </a:ext>
                  </a:extLst>
                </a:gridCol>
              </a:tblGrid>
              <a:tr h="550534">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HOMEWORK</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1292448">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dirty="0">
                          <a:latin typeface="KG Miss Kindergarten" panose="02000000000000000000" pitchFamily="2" charset="77"/>
                          <a:ea typeface="Comfortaa"/>
                          <a:cs typeface="Comfortaa"/>
                          <a:sym typeface="Comfortaa"/>
                        </a:rPr>
                        <a:t>Mon. – Thurs.</a:t>
                      </a:r>
                      <a:endParaRPr sz="1400"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400"/>
                        <a:buFont typeface="Arial"/>
                        <a:buNone/>
                      </a:pPr>
                      <a:r>
                        <a:rPr lang="en-US" dirty="0">
                          <a:solidFill>
                            <a:schemeClr val="dk1"/>
                          </a:solidFill>
                          <a:latin typeface="KG Miss Kindergarten" panose="02000000000000000000" pitchFamily="2" charset="77"/>
                          <a:ea typeface="Comfortaa"/>
                          <a:cs typeface="Comfortaa"/>
                          <a:sym typeface="Comfortaa"/>
                        </a:rPr>
                        <a:t>Weekly ELA Sheet</a:t>
                      </a:r>
                    </a:p>
                    <a:p>
                      <a:pPr marL="0" marR="0" lvl="0" indent="0" algn="l" rtl="0">
                        <a:lnSpc>
                          <a:spcPct val="100000"/>
                        </a:lnSpc>
                        <a:spcBef>
                          <a:spcPts val="0"/>
                        </a:spcBef>
                        <a:spcAft>
                          <a:spcPts val="0"/>
                        </a:spcAft>
                        <a:buClr>
                          <a:schemeClr val="dk1"/>
                        </a:buClr>
                        <a:buSzPts val="1400"/>
                        <a:buFont typeface="Arial"/>
                        <a:buNone/>
                      </a:pPr>
                      <a:r>
                        <a:rPr lang="en-US" dirty="0">
                          <a:solidFill>
                            <a:schemeClr val="dk1"/>
                          </a:solidFill>
                          <a:latin typeface="KG Miss Kindergarten" panose="02000000000000000000" pitchFamily="2" charset="77"/>
                          <a:ea typeface="Comfortaa"/>
                          <a:cs typeface="Comfortaa"/>
                          <a:sym typeface="Comfortaa"/>
                        </a:rPr>
                        <a:t>Math HW Pages </a:t>
                      </a:r>
                    </a:p>
                    <a:p>
                      <a:pPr marL="0" marR="0" lvl="0" indent="0" algn="l" rtl="0">
                        <a:lnSpc>
                          <a:spcPct val="100000"/>
                        </a:lnSpc>
                        <a:spcBef>
                          <a:spcPts val="0"/>
                        </a:spcBef>
                        <a:spcAft>
                          <a:spcPts val="0"/>
                        </a:spcAft>
                        <a:buClr>
                          <a:schemeClr val="dk1"/>
                        </a:buClr>
                        <a:buSzPts val="1400"/>
                        <a:buFont typeface="Arial"/>
                        <a:buNone/>
                      </a:pPr>
                      <a:r>
                        <a:rPr lang="en-US" dirty="0">
                          <a:solidFill>
                            <a:schemeClr val="dk1"/>
                          </a:solidFill>
                          <a:latin typeface="KG Miss Kindergarten" panose="02000000000000000000" pitchFamily="2" charset="77"/>
                          <a:ea typeface="Comfortaa"/>
                          <a:cs typeface="Comfortaa"/>
                          <a:sym typeface="Comfortaa"/>
                        </a:rPr>
                        <a:t>Practice Words to Know</a:t>
                      </a:r>
                    </a:p>
                    <a:p>
                      <a:pPr marL="0" marR="0" lvl="0" indent="0" algn="l" rtl="0">
                        <a:lnSpc>
                          <a:spcPct val="100000"/>
                        </a:lnSpc>
                        <a:spcBef>
                          <a:spcPts val="0"/>
                        </a:spcBef>
                        <a:spcAft>
                          <a:spcPts val="0"/>
                        </a:spcAft>
                        <a:buClr>
                          <a:schemeClr val="dk1"/>
                        </a:buClr>
                        <a:buSzPts val="1400"/>
                        <a:buFont typeface="Arial"/>
                        <a:buNone/>
                      </a:pPr>
                      <a:r>
                        <a:rPr lang="en-US" dirty="0">
                          <a:solidFill>
                            <a:schemeClr val="dk1"/>
                          </a:solidFill>
                          <a:latin typeface="KG Miss Kindergarten" panose="02000000000000000000" pitchFamily="2" charset="77"/>
                          <a:ea typeface="Comfortaa"/>
                          <a:cs typeface="Comfortaa"/>
                          <a:sym typeface="Comfortaa"/>
                        </a:rPr>
                        <a:t>Read 10 minutes per night</a:t>
                      </a:r>
                    </a:p>
                    <a:p>
                      <a:pPr marL="0" marR="0" lvl="0" indent="0" algn="l" rtl="0">
                        <a:lnSpc>
                          <a:spcPct val="100000"/>
                        </a:lnSpc>
                        <a:spcBef>
                          <a:spcPts val="0"/>
                        </a:spcBef>
                        <a:spcAft>
                          <a:spcPts val="0"/>
                        </a:spcAft>
                        <a:buClr>
                          <a:schemeClr val="dk1"/>
                        </a:buClr>
                        <a:buSzPts val="1400"/>
                        <a:buFont typeface="Arial"/>
                        <a:buNone/>
                      </a:pPr>
                      <a:endParaRPr lang="en-US" dirty="0">
                        <a:solidFill>
                          <a:schemeClr val="dk1"/>
                        </a:solidFill>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dot"/>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61" name="Google Shape;61;p1"/>
          <p:cNvGraphicFramePr/>
          <p:nvPr>
            <p:extLst>
              <p:ext uri="{D42A27DB-BD31-4B8C-83A1-F6EECF244321}">
                <p14:modId xmlns:p14="http://schemas.microsoft.com/office/powerpoint/2010/main" val="2525663731"/>
              </p:ext>
            </p:extLst>
          </p:nvPr>
        </p:nvGraphicFramePr>
        <p:xfrm>
          <a:off x="261255" y="4390891"/>
          <a:ext cx="3458675" cy="1818809"/>
        </p:xfrm>
        <a:graphic>
          <a:graphicData uri="http://schemas.openxmlformats.org/drawingml/2006/table">
            <a:tbl>
              <a:tblPr>
                <a:noFill/>
                <a:tableStyleId>{403A84E3-EDEE-4AC5-8DF2-DC100B7C1AB1}</a:tableStyleId>
              </a:tblPr>
              <a:tblGrid>
                <a:gridCol w="748175">
                  <a:extLst>
                    <a:ext uri="{9D8B030D-6E8A-4147-A177-3AD203B41FA5}">
                      <a16:colId xmlns:a16="http://schemas.microsoft.com/office/drawing/2014/main" val="20000"/>
                    </a:ext>
                  </a:extLst>
                </a:gridCol>
                <a:gridCol w="2710500">
                  <a:extLst>
                    <a:ext uri="{9D8B030D-6E8A-4147-A177-3AD203B41FA5}">
                      <a16:colId xmlns:a16="http://schemas.microsoft.com/office/drawing/2014/main" val="20001"/>
                    </a:ext>
                  </a:extLst>
                </a:gridCol>
              </a:tblGrid>
              <a:tr h="453434">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WEEKLY ASSESSMENTS</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874510">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dirty="0">
                          <a:latin typeface="KG Miss Kindergarten" panose="02000000000000000000" pitchFamily="2" charset="77"/>
                          <a:ea typeface="Comfortaa"/>
                          <a:cs typeface="Comfortaa"/>
                          <a:sym typeface="Comfortaa"/>
                        </a:rPr>
                        <a:t>ELA</a:t>
                      </a:r>
                      <a:endParaRPr sz="1400"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tc>
                  <a:txBody>
                    <a:bodyPr/>
                    <a:lstStyle/>
                    <a:p>
                      <a:pPr marL="0" marR="0" lvl="3" indent="0" algn="l" rtl="0">
                        <a:lnSpc>
                          <a:spcPct val="100000"/>
                        </a:lnSpc>
                        <a:spcBef>
                          <a:spcPts val="0"/>
                        </a:spcBef>
                        <a:spcAft>
                          <a:spcPts val="0"/>
                        </a:spcAft>
                        <a:buClr>
                          <a:srgbClr val="000000"/>
                        </a:buClr>
                        <a:buSzPts val="1400"/>
                        <a:buFont typeface="System Font Regular"/>
                        <a:buNone/>
                      </a:pPr>
                      <a:r>
                        <a:rPr lang="en-US" sz="1400" u="none" strike="noStrike" cap="none" dirty="0">
                          <a:latin typeface="KG Miss Kindergarten" panose="02000000000000000000" pitchFamily="2" charset="77"/>
                          <a:sym typeface="Comfortaa"/>
                        </a:rPr>
                        <a:t>Spelling test </a:t>
                      </a:r>
                    </a:p>
                    <a:p>
                      <a:pPr marL="0" marR="0" lvl="3" indent="0" algn="l" rtl="0">
                        <a:lnSpc>
                          <a:spcPct val="100000"/>
                        </a:lnSpc>
                        <a:spcBef>
                          <a:spcPts val="0"/>
                        </a:spcBef>
                        <a:spcAft>
                          <a:spcPts val="0"/>
                        </a:spcAft>
                        <a:buClr>
                          <a:srgbClr val="000000"/>
                        </a:buClr>
                        <a:buSzPts val="1400"/>
                        <a:buFont typeface="System Font Regular"/>
                        <a:buNone/>
                      </a:pPr>
                      <a:r>
                        <a:rPr lang="en-US" sz="1400" u="none" strike="noStrike" cap="none" dirty="0">
                          <a:latin typeface="KG Miss Kindergarten" panose="02000000000000000000" pitchFamily="2" charset="77"/>
                          <a:sym typeface="Comfortaa"/>
                        </a:rPr>
                        <a:t>Oral reading test</a:t>
                      </a:r>
                    </a:p>
                    <a:p>
                      <a:pPr marL="0" marR="0" lvl="3" indent="0" algn="l" rtl="0">
                        <a:lnSpc>
                          <a:spcPct val="100000"/>
                        </a:lnSpc>
                        <a:spcBef>
                          <a:spcPts val="0"/>
                        </a:spcBef>
                        <a:spcAft>
                          <a:spcPts val="0"/>
                        </a:spcAft>
                        <a:buClr>
                          <a:srgbClr val="000000"/>
                        </a:buClr>
                        <a:buSzPts val="1400"/>
                        <a:buFont typeface="System Font Regular"/>
                        <a:buNone/>
                      </a:pPr>
                      <a:r>
                        <a:rPr lang="en-US" sz="1400" u="none" strike="noStrike" cap="none" dirty="0">
                          <a:latin typeface="KG Miss Kindergarten" panose="02000000000000000000" pitchFamily="2" charset="77"/>
                          <a:sym typeface="Comfortaa"/>
                        </a:rPr>
                        <a:t>Pre-Primer Sight Word Test</a:t>
                      </a:r>
                    </a:p>
                  </a:txBody>
                  <a:tcPr marL="91425" marR="91425" marT="91425" marB="91425">
                    <a:lnL w="19050" cap="flat" cmpd="sng">
                      <a:solidFill>
                        <a:srgbClr val="000000"/>
                      </a:solidFill>
                      <a:prstDash val="dot"/>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extLst>
                  <a:ext uri="{0D108BD9-81ED-4DB2-BD59-A6C34878D82A}">
                    <a16:rowId xmlns:a16="http://schemas.microsoft.com/office/drawing/2014/main" val="10001"/>
                  </a:ext>
                </a:extLst>
              </a:tr>
              <a:tr h="490865">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dirty="0">
                          <a:latin typeface="KG Miss Kindergarten" panose="02000000000000000000" pitchFamily="2" charset="77"/>
                          <a:ea typeface="Comfortaa"/>
                          <a:cs typeface="Comfortaa"/>
                          <a:sym typeface="Comfortaa"/>
                        </a:rPr>
                        <a:t>Math</a:t>
                      </a:r>
                      <a:endParaRPr sz="1400"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dot"/>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lang="en" sz="1400" u="none" strike="noStrike" cap="none" dirty="0">
                        <a:latin typeface="KG Miss Kindergarten" panose="02000000000000000000" pitchFamily="2" charset="77"/>
                        <a:sym typeface="Comfortaa"/>
                      </a:endParaRPr>
                    </a:p>
                  </a:txBody>
                  <a:tcPr marL="91425" marR="91425" marT="91425" marB="91425">
                    <a:lnL w="19050" cap="flat" cmpd="sng">
                      <a:solidFill>
                        <a:srgbClr val="000000"/>
                      </a:solidFill>
                      <a:prstDash val="dot"/>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dot"/>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graphicFrame>
        <p:nvGraphicFramePr>
          <p:cNvPr id="62" name="Google Shape;62;p1"/>
          <p:cNvGraphicFramePr/>
          <p:nvPr>
            <p:extLst>
              <p:ext uri="{D42A27DB-BD31-4B8C-83A1-F6EECF244321}">
                <p14:modId xmlns:p14="http://schemas.microsoft.com/office/powerpoint/2010/main" val="3695080671"/>
              </p:ext>
            </p:extLst>
          </p:nvPr>
        </p:nvGraphicFramePr>
        <p:xfrm>
          <a:off x="3886200" y="3285094"/>
          <a:ext cx="3676650" cy="2091966"/>
        </p:xfrm>
        <a:graphic>
          <a:graphicData uri="http://schemas.openxmlformats.org/drawingml/2006/table">
            <a:tbl>
              <a:tblPr>
                <a:noFill/>
                <a:tableStyleId>{403A84E3-EDEE-4AC5-8DF2-DC100B7C1AB1}</a:tableStyleId>
              </a:tblPr>
              <a:tblGrid>
                <a:gridCol w="326418">
                  <a:extLst>
                    <a:ext uri="{9D8B030D-6E8A-4147-A177-3AD203B41FA5}">
                      <a16:colId xmlns:a16="http://schemas.microsoft.com/office/drawing/2014/main" val="20000"/>
                    </a:ext>
                  </a:extLst>
                </a:gridCol>
                <a:gridCol w="2016045">
                  <a:extLst>
                    <a:ext uri="{9D8B030D-6E8A-4147-A177-3AD203B41FA5}">
                      <a16:colId xmlns:a16="http://schemas.microsoft.com/office/drawing/2014/main" val="20001"/>
                    </a:ext>
                  </a:extLst>
                </a:gridCol>
                <a:gridCol w="1334187">
                  <a:extLst>
                    <a:ext uri="{9D8B030D-6E8A-4147-A177-3AD203B41FA5}">
                      <a16:colId xmlns:a16="http://schemas.microsoft.com/office/drawing/2014/main" val="20002"/>
                    </a:ext>
                  </a:extLst>
                </a:gridCol>
              </a:tblGrid>
              <a:tr h="456553">
                <a:tc gridSpan="3">
                  <a:txBody>
                    <a:bodyPr/>
                    <a:lstStyle/>
                    <a:p>
                      <a:pPr marL="0" lvl="0" indent="0" algn="ctr" rtl="0">
                        <a:spcBef>
                          <a:spcPts val="0"/>
                        </a:spcBef>
                        <a:spcAft>
                          <a:spcPts val="0"/>
                        </a:spcAft>
                        <a:buNone/>
                      </a:pPr>
                      <a:r>
                        <a:rPr lang="en-US" sz="1600" b="1" dirty="0">
                          <a:latin typeface="KG Miss Kindergarten" panose="02000000000000000000" pitchFamily="2" charset="77"/>
                          <a:ea typeface="Comfortaa"/>
                          <a:cs typeface="Comfortaa"/>
                          <a:sym typeface="Comfortaa"/>
                        </a:rPr>
                        <a:t>BREAKFAST &amp; LUNCH</a:t>
                      </a:r>
                      <a:endParaRPr sz="1600" b="1"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53390">
                <a:tc rowSpan="4" gridSpan="3">
                  <a:txBody>
                    <a:bodyPr/>
                    <a:lstStyle/>
                    <a:p>
                      <a:pPr marL="0" lvl="0" indent="0" algn="l" rtl="0">
                        <a:lnSpc>
                          <a:spcPct val="115000"/>
                        </a:lnSpc>
                        <a:spcBef>
                          <a:spcPts val="0"/>
                        </a:spcBef>
                        <a:spcAft>
                          <a:spcPts val="0"/>
                        </a:spcAft>
                        <a:buNone/>
                      </a:pPr>
                      <a:r>
                        <a:rPr lang="en-US" b="0" dirty="0">
                          <a:latin typeface="KG Miss Kindergarten" panose="02000000000000000000" pitchFamily="2" charset="77"/>
                          <a:ea typeface="Comfortaa"/>
                          <a:cs typeface="Comfortaa"/>
                          <a:sym typeface="Comfortaa"/>
                        </a:rPr>
                        <a:t>Please fill out the lunch application online and make sure your child brings money or has money on their account for meals.</a:t>
                      </a:r>
                    </a:p>
                    <a:p>
                      <a:pPr marL="0" lvl="0" indent="0" algn="l" rtl="0">
                        <a:lnSpc>
                          <a:spcPct val="115000"/>
                        </a:lnSpc>
                        <a:spcBef>
                          <a:spcPts val="0"/>
                        </a:spcBef>
                        <a:spcAft>
                          <a:spcPts val="0"/>
                        </a:spcAft>
                        <a:buNone/>
                      </a:pPr>
                      <a:r>
                        <a:rPr lang="en-US" b="1" dirty="0">
                          <a:latin typeface="KG Miss Kindergarten" panose="02000000000000000000" pitchFamily="2" charset="77"/>
                          <a:ea typeface="Comfortaa"/>
                          <a:cs typeface="Comfortaa"/>
                          <a:sym typeface="Comfortaa"/>
                        </a:rPr>
                        <a:t>    </a:t>
                      </a:r>
                    </a:p>
                    <a:p>
                      <a:pPr marL="0" lvl="0" indent="0" algn="ctr" rtl="0">
                        <a:lnSpc>
                          <a:spcPct val="115000"/>
                        </a:lnSpc>
                        <a:spcBef>
                          <a:spcPts val="0"/>
                        </a:spcBef>
                        <a:spcAft>
                          <a:spcPts val="0"/>
                        </a:spcAft>
                        <a:buNone/>
                      </a:pPr>
                      <a:r>
                        <a:rPr lang="en-US" b="1" dirty="0">
                          <a:latin typeface="KG Miss Kindergarten" panose="02000000000000000000" pitchFamily="2" charset="77"/>
                          <a:ea typeface="Comfortaa"/>
                          <a:cs typeface="Comfortaa"/>
                          <a:sym typeface="Comfortaa"/>
                        </a:rPr>
                        <a:t>Breakfast $1.75        Lunch $3.00</a:t>
                      </a:r>
                      <a:endParaRPr b="1"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4" hMerge="1">
                  <a:txBody>
                    <a:bodyPr/>
                    <a:lstStyle/>
                    <a:p>
                      <a:endParaRPr lang="en-US"/>
                    </a:p>
                  </a:txBody>
                  <a:tcPr/>
                </a:tc>
                <a:tc rowSpan="4" hMerge="1">
                  <a:txBody>
                    <a:bodyPr/>
                    <a:lstStyle/>
                    <a:p>
                      <a:endParaRPr lang="en-US"/>
                    </a:p>
                  </a:txBody>
                  <a:tcPr/>
                </a:tc>
                <a:extLst>
                  <a:ext uri="{0D108BD9-81ED-4DB2-BD59-A6C34878D82A}">
                    <a16:rowId xmlns:a16="http://schemas.microsoft.com/office/drawing/2014/main" val="10001"/>
                  </a:ext>
                </a:extLst>
              </a:tr>
              <a:tr h="153390">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r h="153390">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3"/>
                  </a:ext>
                </a:extLst>
              </a:tr>
              <a:tr h="1165404">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4"/>
                  </a:ext>
                </a:extLst>
              </a:tr>
            </a:tbl>
          </a:graphicData>
        </a:graphic>
      </p:graphicFrame>
      <p:graphicFrame>
        <p:nvGraphicFramePr>
          <p:cNvPr id="63" name="Google Shape;63;p1"/>
          <p:cNvGraphicFramePr/>
          <p:nvPr>
            <p:extLst>
              <p:ext uri="{D42A27DB-BD31-4B8C-83A1-F6EECF244321}">
                <p14:modId xmlns:p14="http://schemas.microsoft.com/office/powerpoint/2010/main" val="2474394559"/>
              </p:ext>
            </p:extLst>
          </p:nvPr>
        </p:nvGraphicFramePr>
        <p:xfrm>
          <a:off x="261257" y="6090557"/>
          <a:ext cx="3458675" cy="1524136"/>
        </p:xfrm>
        <a:graphic>
          <a:graphicData uri="http://schemas.openxmlformats.org/drawingml/2006/table">
            <a:tbl>
              <a:tblPr>
                <a:noFill/>
                <a:tableStyleId>{403A84E3-EDEE-4AC5-8DF2-DC100B7C1AB1}</a:tableStyleId>
              </a:tblPr>
              <a:tblGrid>
                <a:gridCol w="1293225">
                  <a:extLst>
                    <a:ext uri="{9D8B030D-6E8A-4147-A177-3AD203B41FA5}">
                      <a16:colId xmlns:a16="http://schemas.microsoft.com/office/drawing/2014/main" val="20000"/>
                    </a:ext>
                  </a:extLst>
                </a:gridCol>
                <a:gridCol w="2165450">
                  <a:extLst>
                    <a:ext uri="{9D8B030D-6E8A-4147-A177-3AD203B41FA5}">
                      <a16:colId xmlns:a16="http://schemas.microsoft.com/office/drawing/2014/main" val="20001"/>
                    </a:ext>
                  </a:extLst>
                </a:gridCol>
              </a:tblGrid>
              <a:tr h="470422">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WEEKLY MATH SKILLS </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1053714">
                <a:tc gridSpan="2">
                  <a:txBody>
                    <a:bodyPr/>
                    <a:lstStyle/>
                    <a:p>
                      <a:pPr marL="457200" marR="0" lvl="0" indent="-317500" algn="l">
                        <a:lnSpc>
                          <a:spcPct val="100000"/>
                        </a:lnSpc>
                        <a:spcBef>
                          <a:spcPts val="0"/>
                        </a:spcBef>
                        <a:spcAft>
                          <a:spcPts val="0"/>
                        </a:spcAft>
                        <a:buClr>
                          <a:srgbClr val="000000"/>
                        </a:buClr>
                        <a:buFont typeface="Comfortaa,Sans-Serif"/>
                        <a:buChar char="★"/>
                      </a:pPr>
                      <a:r>
                        <a:rPr lang="en-US" sz="1400" b="0" i="0" u="none" strike="noStrike" noProof="0" dirty="0">
                          <a:latin typeface="KG Miss Kindergarten" panose="02000000000000000000" pitchFamily="2" charset="77"/>
                          <a:ea typeface="Comfortaa"/>
                          <a:cs typeface="Comfortaa"/>
                          <a:sym typeface="Comfortaa"/>
                        </a:rPr>
                        <a:t>Understand teen numbers</a:t>
                      </a:r>
                    </a:p>
                    <a:p>
                      <a:pPr marL="457200" marR="0" lvl="0" indent="-317500" algn="l">
                        <a:lnSpc>
                          <a:spcPct val="100000"/>
                        </a:lnSpc>
                        <a:spcBef>
                          <a:spcPts val="0"/>
                        </a:spcBef>
                        <a:spcAft>
                          <a:spcPts val="0"/>
                        </a:spcAft>
                        <a:buClr>
                          <a:srgbClr val="000000"/>
                        </a:buClr>
                        <a:buFont typeface="Comfortaa,Sans-Serif"/>
                        <a:buChar char="★"/>
                      </a:pPr>
                      <a:r>
                        <a:rPr lang="en-US" sz="1400" b="0" i="0" u="none" strike="noStrike" noProof="0" dirty="0">
                          <a:latin typeface="KG Miss Kindergarten" panose="02000000000000000000" pitchFamily="2" charset="77"/>
                          <a:ea typeface="Comfortaa"/>
                          <a:cs typeface="Comfortaa"/>
                          <a:sym typeface="Comfortaa"/>
                        </a:rPr>
                        <a:t>Count teen numbers</a:t>
                      </a:r>
                    </a:p>
                    <a:p>
                      <a:pPr marL="457200" marR="0" lvl="0" indent="-317500" algn="l">
                        <a:lnSpc>
                          <a:spcPct val="100000"/>
                        </a:lnSpc>
                        <a:spcBef>
                          <a:spcPts val="0"/>
                        </a:spcBef>
                        <a:spcAft>
                          <a:spcPts val="0"/>
                        </a:spcAft>
                        <a:buClr>
                          <a:srgbClr val="000000"/>
                        </a:buClr>
                        <a:buFont typeface="Comfortaa,Sans-Serif"/>
                        <a:buChar char="★"/>
                      </a:pPr>
                      <a:r>
                        <a:rPr lang="en-US" sz="1400" b="0" i="0" u="none" strike="noStrike" noProof="0" dirty="0">
                          <a:latin typeface="KG Miss Kindergarten" panose="02000000000000000000" pitchFamily="2" charset="77"/>
                          <a:ea typeface="Comfortaa"/>
                          <a:cs typeface="Comfortaa"/>
                          <a:sym typeface="Comfortaa"/>
                        </a:rPr>
                        <a:t>W</a:t>
                      </a:r>
                      <a:r>
                        <a:rPr lang="en" sz="1400" b="0" i="0" u="none" strike="noStrike" noProof="0" dirty="0" err="1">
                          <a:latin typeface="KG Miss Kindergarten" panose="02000000000000000000" pitchFamily="2" charset="77"/>
                          <a:ea typeface="Comfortaa"/>
                          <a:cs typeface="Comfortaa"/>
                          <a:sym typeface="Comfortaa"/>
                        </a:rPr>
                        <a:t>riting</a:t>
                      </a:r>
                      <a:r>
                        <a:rPr lang="en" sz="1400" b="0" i="0" u="none" strike="noStrike" noProof="0" dirty="0">
                          <a:latin typeface="KG Miss Kindergarten" panose="02000000000000000000" pitchFamily="2" charset="77"/>
                          <a:ea typeface="Comfortaa"/>
                          <a:cs typeface="Comfortaa"/>
                          <a:sym typeface="Comfortaa"/>
                        </a:rPr>
                        <a:t> to 20</a:t>
                      </a:r>
                    </a:p>
                    <a:p>
                      <a:pPr marL="457200" marR="0" lvl="0" indent="-317500" algn="l">
                        <a:lnSpc>
                          <a:spcPct val="100000"/>
                        </a:lnSpc>
                        <a:spcBef>
                          <a:spcPts val="0"/>
                        </a:spcBef>
                        <a:spcAft>
                          <a:spcPts val="0"/>
                        </a:spcAft>
                        <a:buClr>
                          <a:srgbClr val="000000"/>
                        </a:buClr>
                        <a:buFont typeface="Comfortaa,Sans-Serif"/>
                        <a:buChar char="★"/>
                      </a:pPr>
                      <a:r>
                        <a:rPr lang="en" sz="1400" b="0" i="0" u="none" strike="noStrike" noProof="0" dirty="0">
                          <a:latin typeface="KG Miss Kindergarten" panose="02000000000000000000" pitchFamily="2" charset="77"/>
                          <a:ea typeface="Comfortaa"/>
                          <a:cs typeface="Comfortaa"/>
                          <a:sym typeface="Comfortaa"/>
                        </a:rPr>
                        <a:t>Counting to 100</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1"/>
                  </a:ext>
                </a:extLst>
              </a:tr>
            </a:tbl>
          </a:graphicData>
        </a:graphic>
      </p:graphicFrame>
      <p:graphicFrame>
        <p:nvGraphicFramePr>
          <p:cNvPr id="65" name="Google Shape;65;p1"/>
          <p:cNvGraphicFramePr/>
          <p:nvPr>
            <p:extLst>
              <p:ext uri="{D42A27DB-BD31-4B8C-83A1-F6EECF244321}">
                <p14:modId xmlns:p14="http://schemas.microsoft.com/office/powerpoint/2010/main" val="1251995340"/>
              </p:ext>
            </p:extLst>
          </p:nvPr>
        </p:nvGraphicFramePr>
        <p:xfrm>
          <a:off x="3886200" y="5502167"/>
          <a:ext cx="3676650" cy="3667220"/>
        </p:xfrm>
        <a:graphic>
          <a:graphicData uri="http://schemas.openxmlformats.org/drawingml/2006/table">
            <a:tbl>
              <a:tblPr>
                <a:noFill/>
                <a:tableStyleId>{403A84E3-EDEE-4AC5-8DF2-DC100B7C1AB1}</a:tableStyleId>
              </a:tblPr>
              <a:tblGrid>
                <a:gridCol w="3676650">
                  <a:extLst>
                    <a:ext uri="{9D8B030D-6E8A-4147-A177-3AD203B41FA5}">
                      <a16:colId xmlns:a16="http://schemas.microsoft.com/office/drawing/2014/main" val="20000"/>
                    </a:ext>
                  </a:extLst>
                </a:gridCol>
              </a:tblGrid>
              <a:tr h="523569">
                <a:tc>
                  <a:txBody>
                    <a:bodyPr/>
                    <a:lstStyle/>
                    <a:p>
                      <a:pPr marL="0" marR="0" lvl="0" indent="0" algn="ctr" rtl="0">
                        <a:lnSpc>
                          <a:spcPct val="100000"/>
                        </a:lnSpc>
                        <a:spcBef>
                          <a:spcPts val="0"/>
                        </a:spcBef>
                        <a:spcAft>
                          <a:spcPts val="0"/>
                        </a:spcAft>
                        <a:buClr>
                          <a:srgbClr val="000000"/>
                        </a:buClr>
                        <a:buSzPts val="1600"/>
                        <a:buFont typeface="Arial"/>
                        <a:buNone/>
                      </a:pPr>
                      <a:r>
                        <a:rPr lang="en" sz="1600" b="1" dirty="0">
                          <a:latin typeface="KG Miss Kindergarten" panose="02000000000000000000" pitchFamily="2" charset="77"/>
                          <a:ea typeface="Comfortaa"/>
                          <a:cs typeface="Comfortaa"/>
                          <a:sym typeface="Comfortaa"/>
                        </a:rPr>
                        <a:t>REMINDERS</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3136552">
                <a:tc>
                  <a:txBody>
                    <a:bodyPr/>
                    <a:lstStyle/>
                    <a:p>
                      <a:pPr marL="0" lvl="0" indent="0" algn="ctr" rtl="0">
                        <a:lnSpc>
                          <a:spcPct val="115000"/>
                        </a:lnSpc>
                        <a:spcBef>
                          <a:spcPts val="0"/>
                        </a:spcBef>
                        <a:spcAft>
                          <a:spcPts val="0"/>
                        </a:spcAft>
                        <a:buNone/>
                      </a:pPr>
                      <a:endParaRPr lang="en" sz="100" baseline="30000" dirty="0">
                        <a:latin typeface="KG Miss Kindergarten" panose="02000000000000000000" pitchFamily="2" charset="77"/>
                        <a:ea typeface="Comfortaa"/>
                        <a:cs typeface="Comfortaa"/>
                        <a:sym typeface="Comfortaa"/>
                      </a:endParaRPr>
                    </a:p>
                    <a:p>
                      <a:pPr marL="0" lvl="0" indent="0" algn="ctr" rtl="0">
                        <a:lnSpc>
                          <a:spcPct val="115000"/>
                        </a:lnSpc>
                        <a:spcBef>
                          <a:spcPts val="0"/>
                        </a:spcBef>
                        <a:spcAft>
                          <a:spcPts val="0"/>
                        </a:spcAft>
                        <a:buNone/>
                      </a:pPr>
                      <a:r>
                        <a:rPr lang="en" sz="2200" baseline="30000" dirty="0">
                          <a:latin typeface="KG Miss Kindergarten" panose="02000000000000000000" pitchFamily="2" charset="77"/>
                          <a:ea typeface="Comfortaa"/>
                          <a:cs typeface="Comfortaa"/>
                          <a:sym typeface="Comfortaa"/>
                        </a:rPr>
                        <a:t> </a:t>
                      </a:r>
                    </a:p>
                    <a:p>
                      <a:pPr marL="0" lvl="0" indent="0" algn="ctr" rtl="0">
                        <a:lnSpc>
                          <a:spcPct val="115000"/>
                        </a:lnSpc>
                        <a:spcBef>
                          <a:spcPts val="0"/>
                        </a:spcBef>
                        <a:spcAft>
                          <a:spcPts val="0"/>
                        </a:spcAft>
                        <a:buNone/>
                      </a:pPr>
                      <a:r>
                        <a:rPr lang="en" sz="2200" baseline="30000" dirty="0">
                          <a:latin typeface="KG Miss Kindergarten" panose="02000000000000000000" pitchFamily="2" charset="77"/>
                          <a:ea typeface="Comfortaa"/>
                          <a:cs typeface="Comfortaa"/>
                          <a:sym typeface="Comfortaa"/>
                        </a:rPr>
                        <a:t>Please make sure all money is sent in your child’s blue folder (please label and seal it in a ziploc bag or envelope). </a:t>
                      </a:r>
                    </a:p>
                    <a:p>
                      <a:pPr marL="0" lvl="0" indent="0" algn="ctr" rtl="0">
                        <a:lnSpc>
                          <a:spcPct val="115000"/>
                        </a:lnSpc>
                        <a:spcBef>
                          <a:spcPts val="0"/>
                        </a:spcBef>
                        <a:spcAft>
                          <a:spcPts val="0"/>
                        </a:spcAft>
                        <a:buNone/>
                      </a:pPr>
                      <a:endParaRPr lang="en" sz="1400" baseline="30000" dirty="0">
                        <a:latin typeface="KG Miss Kindergarten" panose="02000000000000000000" pitchFamily="2" charset="77"/>
                        <a:ea typeface="Comfortaa"/>
                        <a:cs typeface="Comfortaa"/>
                        <a:sym typeface="Comfortaa"/>
                      </a:endParaRPr>
                    </a:p>
                    <a:p>
                      <a:pPr marL="0" lvl="0" indent="0" algn="ctr" rtl="0">
                        <a:lnSpc>
                          <a:spcPct val="115000"/>
                        </a:lnSpc>
                        <a:spcBef>
                          <a:spcPts val="0"/>
                        </a:spcBef>
                        <a:spcAft>
                          <a:spcPts val="0"/>
                        </a:spcAft>
                        <a:buNone/>
                      </a:pPr>
                      <a:r>
                        <a:rPr lang="en" sz="2200" baseline="30000" dirty="0">
                          <a:latin typeface="KG Miss Kindergarten" panose="02000000000000000000" pitchFamily="2" charset="77"/>
                          <a:ea typeface="Comfortaa"/>
                          <a:cs typeface="Comfortaa"/>
                          <a:sym typeface="Comfortaa"/>
                        </a:rPr>
                        <a:t>If your child is absent, please send an excuse with the following information: Child’s name, date of absence, teacher’s name, and reason for absence.</a:t>
                      </a:r>
                    </a:p>
                    <a:p>
                      <a:pPr marL="0" lvl="0" indent="0" algn="ctr" rtl="0">
                        <a:lnSpc>
                          <a:spcPct val="115000"/>
                        </a:lnSpc>
                        <a:spcBef>
                          <a:spcPts val="0"/>
                        </a:spcBef>
                        <a:spcAft>
                          <a:spcPts val="0"/>
                        </a:spcAft>
                        <a:buNone/>
                      </a:pPr>
                      <a:r>
                        <a:rPr lang="en" sz="2000" baseline="30000" dirty="0">
                          <a:latin typeface="KG Miss Kindergarten" panose="02000000000000000000" pitchFamily="2" charset="77"/>
                          <a:ea typeface="Comfortaa"/>
                          <a:cs typeface="Comfortaa"/>
                          <a:sym typeface="Comfortaa"/>
                        </a:rPr>
                        <a:t>     </a:t>
                      </a:r>
                    </a:p>
                  </a:txBody>
                  <a:tcPr marL="91450" marR="91450" marT="91450" marB="91450">
                    <a:lnL w="19050" cap="flat" cmpd="sng">
                      <a:solidFill>
                        <a:srgbClr val="000000"/>
                      </a:solidFill>
                      <a:prstDash val="solid"/>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extLst>
                  <a:ext uri="{0D108BD9-81ED-4DB2-BD59-A6C34878D82A}">
                    <a16:rowId xmlns:a16="http://schemas.microsoft.com/office/drawing/2014/main" val="10001"/>
                  </a:ext>
                </a:extLst>
              </a:tr>
            </a:tbl>
          </a:graphicData>
        </a:graphic>
      </p:graphicFrame>
      <p:sp>
        <p:nvSpPr>
          <p:cNvPr id="73" name="Google Shape;73;p1"/>
          <p:cNvSpPr txBox="1"/>
          <p:nvPr/>
        </p:nvSpPr>
        <p:spPr>
          <a:xfrm>
            <a:off x="-3012141" y="9789459"/>
            <a:ext cx="184731"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aphicFrame>
        <p:nvGraphicFramePr>
          <p:cNvPr id="2" name="Table 1">
            <a:extLst>
              <a:ext uri="{FF2B5EF4-FFF2-40B4-BE49-F238E27FC236}">
                <a16:creationId xmlns:a16="http://schemas.microsoft.com/office/drawing/2014/main" id="{BE87D3DC-F8DE-A04C-ABE2-7B5EF1D706CD}"/>
              </a:ext>
            </a:extLst>
          </p:cNvPr>
          <p:cNvGraphicFramePr>
            <a:graphicFrameLocks noGrp="1"/>
          </p:cNvGraphicFramePr>
          <p:nvPr>
            <p:extLst>
              <p:ext uri="{D42A27DB-BD31-4B8C-83A1-F6EECF244321}">
                <p14:modId xmlns:p14="http://schemas.microsoft.com/office/powerpoint/2010/main" val="3358658554"/>
              </p:ext>
            </p:extLst>
          </p:nvPr>
        </p:nvGraphicFramePr>
        <p:xfrm>
          <a:off x="261255" y="7606104"/>
          <a:ext cx="3458675" cy="1556183"/>
        </p:xfrm>
        <a:graphic>
          <a:graphicData uri="http://schemas.openxmlformats.org/drawingml/2006/table">
            <a:tbl>
              <a:tblPr>
                <a:noFill/>
                <a:tableStyleId>{403A84E3-EDEE-4AC5-8DF2-DC100B7C1AB1}</a:tableStyleId>
              </a:tblPr>
              <a:tblGrid>
                <a:gridCol w="3458675">
                  <a:extLst>
                    <a:ext uri="{9D8B030D-6E8A-4147-A177-3AD203B41FA5}">
                      <a16:colId xmlns:a16="http://schemas.microsoft.com/office/drawing/2014/main" val="871930247"/>
                    </a:ext>
                  </a:extLst>
                </a:gridCol>
              </a:tblGrid>
              <a:tr h="511621">
                <a:tc>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rPr>
                        <a:t>SCHOOL SCHEDULE</a:t>
                      </a:r>
                      <a:endParaRPr lang="en"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4087840816"/>
                  </a:ext>
                </a:extLst>
              </a:tr>
              <a:tr h="1044562">
                <a:tc>
                  <a:txBody>
                    <a:bodyPr/>
                    <a:lstStyle/>
                    <a:p>
                      <a:pPr marL="139700" marR="0" lvl="0" indent="0" algn="ctr" rtl="0">
                        <a:lnSpc>
                          <a:spcPct val="100000"/>
                        </a:lnSpc>
                        <a:spcBef>
                          <a:spcPts val="0"/>
                        </a:spcBef>
                        <a:spcAft>
                          <a:spcPts val="0"/>
                        </a:spcAft>
                        <a:buSzPts val="1400"/>
                        <a:buFont typeface="Comfortaa"/>
                        <a:buNone/>
                      </a:pPr>
                      <a:r>
                        <a:rPr lang="en-US" dirty="0">
                          <a:latin typeface="KG Miss Kindergarten" panose="02000000000000000000" pitchFamily="2" charset="77"/>
                          <a:ea typeface="Comfortaa"/>
                          <a:cs typeface="Comfortaa"/>
                        </a:rPr>
                        <a:t>6:55-7:30 am- Student arrival</a:t>
                      </a:r>
                    </a:p>
                    <a:p>
                      <a:pPr marL="0" lvl="0" indent="0" algn="ctr" rtl="0">
                        <a:spcBef>
                          <a:spcPts val="0"/>
                        </a:spcBef>
                        <a:spcAft>
                          <a:spcPts val="0"/>
                        </a:spcAft>
                        <a:buNone/>
                      </a:pPr>
                      <a:r>
                        <a:rPr lang="en" b="1" dirty="0">
                          <a:latin typeface="KG Miss Kindergarten" panose="02000000000000000000" pitchFamily="2" charset="77"/>
                          <a:ea typeface="Comfortaa"/>
                          <a:cs typeface="Comfortaa"/>
                        </a:rPr>
                        <a:t>Breakfast ends at 7:20 </a:t>
                      </a:r>
                    </a:p>
                    <a:p>
                      <a:pPr marL="0" lvl="0" indent="0" algn="ctr">
                        <a:spcBef>
                          <a:spcPts val="0"/>
                        </a:spcBef>
                        <a:spcAft>
                          <a:spcPts val="0"/>
                        </a:spcAft>
                        <a:buNone/>
                      </a:pPr>
                      <a:r>
                        <a:rPr lang="en" b="1" dirty="0">
                          <a:latin typeface="KG Miss Kindergarten" panose="02000000000000000000" pitchFamily="2" charset="77"/>
                          <a:ea typeface="Comfortaa"/>
                          <a:cs typeface="Comfortaa"/>
                        </a:rPr>
                        <a:t>Be here early!</a:t>
                      </a:r>
                      <a:endParaRPr lang="en" b="1" dirty="0">
                        <a:latin typeface="KG Miss Kindergarten" panose="02000000000000000000" pitchFamily="2" charset="77"/>
                        <a:ea typeface="Comfortaa"/>
                        <a:cs typeface="Comfortaa"/>
                        <a:sym typeface="Comfortaa"/>
                      </a:endParaRPr>
                    </a:p>
                    <a:p>
                      <a:pPr marL="139700" marR="0" lvl="0" indent="0" algn="ctr">
                        <a:lnSpc>
                          <a:spcPct val="100000"/>
                        </a:lnSpc>
                        <a:spcBef>
                          <a:spcPts val="0"/>
                        </a:spcBef>
                        <a:spcAft>
                          <a:spcPts val="0"/>
                        </a:spcAft>
                        <a:buSzPts val="1400"/>
                        <a:buFont typeface="Comfortaa"/>
                        <a:buNone/>
                      </a:pPr>
                      <a:r>
                        <a:rPr lang="en-US" dirty="0">
                          <a:latin typeface="KG Miss Kindergarten" panose="02000000000000000000" pitchFamily="2" charset="77"/>
                          <a:ea typeface="Comfortaa"/>
                          <a:cs typeface="Comfortaa"/>
                        </a:rPr>
                        <a:t>2:00 pm –Student Dismissal</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277552752"/>
                  </a:ext>
                </a:extLst>
              </a:tr>
            </a:tbl>
          </a:graphicData>
        </a:graphic>
      </p:graphicFrame>
      <p:pic>
        <p:nvPicPr>
          <p:cNvPr id="19" name="Picture 18">
            <a:extLst>
              <a:ext uri="{FF2B5EF4-FFF2-40B4-BE49-F238E27FC236}">
                <a16:creationId xmlns:a16="http://schemas.microsoft.com/office/drawing/2014/main" id="{8E6B1FE2-7633-0C97-FFC9-0B5CDE4FED02}"/>
              </a:ext>
            </a:extLst>
          </p:cNvPr>
          <p:cNvPicPr>
            <a:picLocks noChangeAspect="1"/>
          </p:cNvPicPr>
          <p:nvPr/>
        </p:nvPicPr>
        <p:blipFill>
          <a:blip r:embed="rId3"/>
          <a:stretch>
            <a:fillRect/>
          </a:stretch>
        </p:blipFill>
        <p:spPr>
          <a:xfrm>
            <a:off x="0" y="9433506"/>
            <a:ext cx="2318197" cy="424777"/>
          </a:xfrm>
          <a:prstGeom prst="rect">
            <a:avLst/>
          </a:prstGeom>
        </p:spPr>
      </p:pic>
      <p:pic>
        <p:nvPicPr>
          <p:cNvPr id="20" name="Picture 19">
            <a:extLst>
              <a:ext uri="{FF2B5EF4-FFF2-40B4-BE49-F238E27FC236}">
                <a16:creationId xmlns:a16="http://schemas.microsoft.com/office/drawing/2014/main" id="{4B0AB8D0-B776-6B43-E819-370BA8304C69}"/>
              </a:ext>
            </a:extLst>
          </p:cNvPr>
          <p:cNvPicPr>
            <a:picLocks noChangeAspect="1"/>
          </p:cNvPicPr>
          <p:nvPr/>
        </p:nvPicPr>
        <p:blipFill>
          <a:blip r:embed="rId3"/>
          <a:stretch>
            <a:fillRect/>
          </a:stretch>
        </p:blipFill>
        <p:spPr>
          <a:xfrm>
            <a:off x="2318197" y="9433505"/>
            <a:ext cx="2318197" cy="424777"/>
          </a:xfrm>
          <a:prstGeom prst="rect">
            <a:avLst/>
          </a:prstGeom>
        </p:spPr>
      </p:pic>
      <p:pic>
        <p:nvPicPr>
          <p:cNvPr id="21" name="Picture 20">
            <a:extLst>
              <a:ext uri="{FF2B5EF4-FFF2-40B4-BE49-F238E27FC236}">
                <a16:creationId xmlns:a16="http://schemas.microsoft.com/office/drawing/2014/main" id="{EF7EBA8D-2B2F-0051-236F-50B7465A995A}"/>
              </a:ext>
            </a:extLst>
          </p:cNvPr>
          <p:cNvPicPr>
            <a:picLocks noChangeAspect="1"/>
          </p:cNvPicPr>
          <p:nvPr/>
        </p:nvPicPr>
        <p:blipFill>
          <a:blip r:embed="rId3"/>
          <a:stretch>
            <a:fillRect/>
          </a:stretch>
        </p:blipFill>
        <p:spPr>
          <a:xfrm>
            <a:off x="4636050" y="9433504"/>
            <a:ext cx="2318197" cy="424777"/>
          </a:xfrm>
          <a:prstGeom prst="rect">
            <a:avLst/>
          </a:prstGeom>
        </p:spPr>
      </p:pic>
      <p:pic>
        <p:nvPicPr>
          <p:cNvPr id="23" name="Picture 22">
            <a:extLst>
              <a:ext uri="{FF2B5EF4-FFF2-40B4-BE49-F238E27FC236}">
                <a16:creationId xmlns:a16="http://schemas.microsoft.com/office/drawing/2014/main" id="{DC3D8258-2A92-C587-2991-3492946DC154}"/>
              </a:ext>
            </a:extLst>
          </p:cNvPr>
          <p:cNvPicPr>
            <a:picLocks noChangeAspect="1"/>
          </p:cNvPicPr>
          <p:nvPr/>
        </p:nvPicPr>
        <p:blipFill>
          <a:blip r:embed="rId4"/>
          <a:stretch>
            <a:fillRect/>
          </a:stretch>
        </p:blipFill>
        <p:spPr>
          <a:xfrm>
            <a:off x="6267754" y="9433504"/>
            <a:ext cx="1504646" cy="424777"/>
          </a:xfrm>
          <a:prstGeom prst="rect">
            <a:avLst/>
          </a:prstGeom>
        </p:spPr>
      </p:pic>
      <p:graphicFrame>
        <p:nvGraphicFramePr>
          <p:cNvPr id="6" name="Google Shape;62;p1">
            <a:extLst>
              <a:ext uri="{FF2B5EF4-FFF2-40B4-BE49-F238E27FC236}">
                <a16:creationId xmlns:a16="http://schemas.microsoft.com/office/drawing/2014/main" id="{5A4D87ED-0A3B-4536-5E37-D3B89CE4839C}"/>
              </a:ext>
            </a:extLst>
          </p:cNvPr>
          <p:cNvGraphicFramePr/>
          <p:nvPr>
            <p:extLst>
              <p:ext uri="{D42A27DB-BD31-4B8C-83A1-F6EECF244321}">
                <p14:modId xmlns:p14="http://schemas.microsoft.com/office/powerpoint/2010/main" val="2684968104"/>
              </p:ext>
            </p:extLst>
          </p:nvPr>
        </p:nvGraphicFramePr>
        <p:xfrm>
          <a:off x="261256" y="1305294"/>
          <a:ext cx="3458675" cy="3085594"/>
        </p:xfrm>
        <a:graphic>
          <a:graphicData uri="http://schemas.openxmlformats.org/drawingml/2006/table">
            <a:tbl>
              <a:tblPr>
                <a:noFill/>
                <a:tableStyleId>{403A84E3-EDEE-4AC5-8DF2-DC100B7C1AB1}</a:tableStyleId>
              </a:tblPr>
              <a:tblGrid>
                <a:gridCol w="310392">
                  <a:extLst>
                    <a:ext uri="{9D8B030D-6E8A-4147-A177-3AD203B41FA5}">
                      <a16:colId xmlns:a16="http://schemas.microsoft.com/office/drawing/2014/main" val="20000"/>
                    </a:ext>
                  </a:extLst>
                </a:gridCol>
                <a:gridCol w="1917064">
                  <a:extLst>
                    <a:ext uri="{9D8B030D-6E8A-4147-A177-3AD203B41FA5}">
                      <a16:colId xmlns:a16="http://schemas.microsoft.com/office/drawing/2014/main" val="20001"/>
                    </a:ext>
                  </a:extLst>
                </a:gridCol>
                <a:gridCol w="1231219">
                  <a:extLst>
                    <a:ext uri="{9D8B030D-6E8A-4147-A177-3AD203B41FA5}">
                      <a16:colId xmlns:a16="http://schemas.microsoft.com/office/drawing/2014/main" val="20002"/>
                    </a:ext>
                  </a:extLst>
                </a:gridCol>
              </a:tblGrid>
              <a:tr h="460517">
                <a:tc gridSpan="3">
                  <a:txBody>
                    <a:bodyPr/>
                    <a:lstStyle/>
                    <a:p>
                      <a:pPr marL="0" lvl="0" indent="0" algn="ctr" rtl="0">
                        <a:spcBef>
                          <a:spcPts val="0"/>
                        </a:spcBef>
                        <a:spcAft>
                          <a:spcPts val="0"/>
                        </a:spcAft>
                        <a:buNone/>
                      </a:pPr>
                      <a:r>
                        <a:rPr lang="en-US" sz="1600" b="1" dirty="0">
                          <a:latin typeface="KG Miss Kindergarten" panose="02000000000000000000" pitchFamily="2" charset="77"/>
                          <a:ea typeface="Comfortaa"/>
                          <a:cs typeface="Comfortaa"/>
                          <a:sym typeface="Comfortaa"/>
                        </a:rPr>
                        <a:t>IMPORTANT EVENTS</a:t>
                      </a:r>
                      <a:endParaRPr sz="1600" b="1"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46213">
                <a:tc rowSpan="4" gridSpan="3">
                  <a:txBody>
                    <a:bodyPr/>
                    <a:lstStyle/>
                    <a:p>
                      <a:pPr marL="285750" lvl="0" indent="-285750" algn="ctr" rtl="0">
                        <a:lnSpc>
                          <a:spcPct val="115000"/>
                        </a:lnSpc>
                        <a:spcBef>
                          <a:spcPts val="0"/>
                        </a:spcBef>
                        <a:spcAft>
                          <a:spcPts val="0"/>
                        </a:spcAft>
                        <a:buFont typeface="Wingdings" pitchFamily="2" charset="2"/>
                        <a:buChar char="v"/>
                      </a:pPr>
                      <a:r>
                        <a:rPr lang="en-US" b="0" dirty="0">
                          <a:latin typeface="KG Miss Kindergarten" panose="02000000000000000000" pitchFamily="2" charset="77"/>
                          <a:ea typeface="Comfortaa"/>
                          <a:cs typeface="Comfortaa"/>
                          <a:sym typeface="Comfortaa"/>
                        </a:rPr>
                        <a:t>February 20 &amp; 21- NO SCHOOL</a:t>
                      </a:r>
                    </a:p>
                    <a:p>
                      <a:pPr marL="285750" lvl="0" indent="-285750" algn="ctr" rtl="0">
                        <a:lnSpc>
                          <a:spcPct val="115000"/>
                        </a:lnSpc>
                        <a:spcBef>
                          <a:spcPts val="0"/>
                        </a:spcBef>
                        <a:spcAft>
                          <a:spcPts val="0"/>
                        </a:spcAft>
                        <a:buFont typeface="Wingdings" pitchFamily="2" charset="2"/>
                        <a:buChar char="v"/>
                      </a:pPr>
                      <a:r>
                        <a:rPr lang="en-US" b="0" dirty="0">
                          <a:latin typeface="KG Miss Kindergarten" panose="02000000000000000000" pitchFamily="2" charset="77"/>
                          <a:ea typeface="Comfortaa"/>
                          <a:cs typeface="Comfortaa"/>
                          <a:sym typeface="Comfortaa"/>
                        </a:rPr>
                        <a:t>February 28- Deadline for yearbook orders</a:t>
                      </a:r>
                    </a:p>
                    <a:p>
                      <a:pPr marL="285750" lvl="0" indent="-285750" algn="ctr" rtl="0">
                        <a:lnSpc>
                          <a:spcPct val="115000"/>
                        </a:lnSpc>
                        <a:spcBef>
                          <a:spcPts val="0"/>
                        </a:spcBef>
                        <a:spcAft>
                          <a:spcPts val="0"/>
                        </a:spcAft>
                        <a:buFont typeface="Wingdings" pitchFamily="2" charset="2"/>
                        <a:buChar char="v"/>
                      </a:pPr>
                      <a:r>
                        <a:rPr lang="en-US" b="0" dirty="0">
                          <a:latin typeface="KG Miss Kindergarten" panose="02000000000000000000" pitchFamily="2" charset="77"/>
                          <a:ea typeface="Comfortaa"/>
                          <a:cs typeface="Comfortaa"/>
                          <a:sym typeface="Comfortaa"/>
                        </a:rPr>
                        <a:t>Week of Feb 27- Dr. Seuss Week </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4" hMerge="1">
                  <a:txBody>
                    <a:bodyPr/>
                    <a:lstStyle/>
                    <a:p>
                      <a:endParaRPr lang="en-US"/>
                    </a:p>
                  </a:txBody>
                  <a:tcPr/>
                </a:tc>
                <a:tc rowSpan="4" hMerge="1">
                  <a:txBody>
                    <a:bodyPr/>
                    <a:lstStyle/>
                    <a:p>
                      <a:endParaRPr lang="en-US"/>
                    </a:p>
                  </a:txBody>
                  <a:tcPr/>
                </a:tc>
                <a:extLst>
                  <a:ext uri="{0D108BD9-81ED-4DB2-BD59-A6C34878D82A}">
                    <a16:rowId xmlns:a16="http://schemas.microsoft.com/office/drawing/2014/main" val="10001"/>
                  </a:ext>
                </a:extLst>
              </a:tr>
              <a:tr h="246213">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r h="246213">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3"/>
                  </a:ext>
                </a:extLst>
              </a:tr>
              <a:tr h="1886438">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4"/>
                  </a:ext>
                </a:extLst>
              </a:tr>
            </a:tbl>
          </a:graphicData>
        </a:graphic>
      </p:graphicFrame>
      <p:sp>
        <p:nvSpPr>
          <p:cNvPr id="9" name="TextBox 8">
            <a:extLst>
              <a:ext uri="{FF2B5EF4-FFF2-40B4-BE49-F238E27FC236}">
                <a16:creationId xmlns:a16="http://schemas.microsoft.com/office/drawing/2014/main" id="{B0BBE7FF-1C24-07D8-08CC-95B65CF16FE6}"/>
              </a:ext>
            </a:extLst>
          </p:cNvPr>
          <p:cNvSpPr txBox="1"/>
          <p:nvPr/>
        </p:nvSpPr>
        <p:spPr>
          <a:xfrm>
            <a:off x="1438973" y="3061590"/>
            <a:ext cx="2407287" cy="1938992"/>
          </a:xfrm>
          <a:prstGeom prst="rect">
            <a:avLst/>
          </a:prstGeom>
          <a:noFill/>
        </p:spPr>
        <p:txBody>
          <a:bodyPr wrap="square" rtlCol="0">
            <a:spAutoFit/>
          </a:bodyPr>
          <a:lstStyle/>
          <a:p>
            <a:r>
              <a:rPr lang="en-US" b="0" dirty="0">
                <a:latin typeface="KG Miss Kindergarten" panose="02000000000000000000" pitchFamily="2" charset="77"/>
                <a:ea typeface="Comfortaa"/>
                <a:cs typeface="Comfortaa"/>
                <a:sym typeface="Comfortaa"/>
              </a:rPr>
              <a:t>Scan the QR Code to purchase a 2022-2023 Pearl Pirate yearbook!</a:t>
            </a:r>
          </a:p>
          <a:p>
            <a:endParaRPr lang="en-US" sz="600" dirty="0">
              <a:latin typeface="KG Miss Kindergarten" panose="02000000000000000000" pitchFamily="2" charset="77"/>
              <a:ea typeface="Comfortaa"/>
              <a:cs typeface="Comfortaa"/>
              <a:sym typeface="Comfortaa"/>
            </a:endParaRPr>
          </a:p>
          <a:p>
            <a:r>
              <a:rPr lang="en-US" b="0" dirty="0">
                <a:latin typeface="KG Miss Kindergarten" panose="02000000000000000000" pitchFamily="2" charset="77"/>
                <a:ea typeface="Comfortaa"/>
                <a:cs typeface="Comfortaa"/>
                <a:sym typeface="Comfortaa"/>
              </a:rPr>
              <a:t>Deadline to order is February 28</a:t>
            </a:r>
            <a:r>
              <a:rPr lang="en-US" b="0" baseline="30000" dirty="0">
                <a:latin typeface="KG Miss Kindergarten" panose="02000000000000000000" pitchFamily="2" charset="77"/>
                <a:ea typeface="Comfortaa"/>
                <a:cs typeface="Comfortaa"/>
                <a:sym typeface="Comfortaa"/>
              </a:rPr>
              <a:t>th</a:t>
            </a:r>
            <a:r>
              <a:rPr lang="en-US" b="0" dirty="0">
                <a:latin typeface="KG Miss Kindergarten" panose="02000000000000000000" pitchFamily="2" charset="77"/>
                <a:ea typeface="Comfortaa"/>
                <a:cs typeface="Comfortaa"/>
                <a:sym typeface="Comfortaa"/>
              </a:rPr>
              <a:t>.</a:t>
            </a:r>
          </a:p>
          <a:p>
            <a:endParaRPr lang="en-US" dirty="0">
              <a:latin typeface="KG Miss Kindergarten" panose="02000000000000000000" pitchFamily="2" charset="77"/>
              <a:ea typeface="Comfortaa"/>
              <a:cs typeface="Comfortaa"/>
              <a:sym typeface="Comfortaa"/>
            </a:endParaRPr>
          </a:p>
          <a:p>
            <a:endParaRPr lang="en-US" b="0" dirty="0">
              <a:latin typeface="KG Miss Kindergarten" panose="02000000000000000000" pitchFamily="2" charset="77"/>
              <a:ea typeface="Comfortaa"/>
              <a:cs typeface="Comfortaa"/>
              <a:sym typeface="Comfortaa"/>
            </a:endParaRPr>
          </a:p>
          <a:p>
            <a:endParaRPr lang="en-US" dirty="0"/>
          </a:p>
        </p:txBody>
      </p:sp>
      <p:pic>
        <p:nvPicPr>
          <p:cNvPr id="11" name="Picture 10" descr="Qr code&#10;&#10;Description automatically generated">
            <a:extLst>
              <a:ext uri="{FF2B5EF4-FFF2-40B4-BE49-F238E27FC236}">
                <a16:creationId xmlns:a16="http://schemas.microsoft.com/office/drawing/2014/main" id="{D35FC6E9-AD8C-4680-1A17-756FDDDA304E}"/>
              </a:ext>
            </a:extLst>
          </p:cNvPr>
          <p:cNvPicPr>
            <a:picLocks noChangeAspect="1"/>
          </p:cNvPicPr>
          <p:nvPr/>
        </p:nvPicPr>
        <p:blipFill>
          <a:blip r:embed="rId5"/>
          <a:stretch>
            <a:fillRect/>
          </a:stretch>
        </p:blipFill>
        <p:spPr>
          <a:xfrm>
            <a:off x="367496" y="3080302"/>
            <a:ext cx="1095817" cy="1128366"/>
          </a:xfrm>
          <a:prstGeom prst="rect">
            <a:avLst/>
          </a:prstGeom>
        </p:spPr>
      </p:pic>
      <p:sp>
        <p:nvSpPr>
          <p:cNvPr id="12" name="TextBox 11">
            <a:extLst>
              <a:ext uri="{FF2B5EF4-FFF2-40B4-BE49-F238E27FC236}">
                <a16:creationId xmlns:a16="http://schemas.microsoft.com/office/drawing/2014/main" id="{1286CDC3-0B80-9701-2B55-0B52F18F6465}"/>
              </a:ext>
            </a:extLst>
          </p:cNvPr>
          <p:cNvSpPr txBox="1"/>
          <p:nvPr/>
        </p:nvSpPr>
        <p:spPr>
          <a:xfrm>
            <a:off x="38775" y="2753811"/>
            <a:ext cx="3676650" cy="307777"/>
          </a:xfrm>
          <a:prstGeom prst="rect">
            <a:avLst/>
          </a:prstGeom>
          <a:noFill/>
        </p:spPr>
        <p:txBody>
          <a:bodyPr wrap="square" rtlCol="0">
            <a:spAutoFit/>
          </a:bodyPr>
          <a:lstStyle/>
          <a:p>
            <a:r>
              <a:rPr lang="en-US" b="1" dirty="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2"/>
          <p:cNvSpPr txBox="1">
            <a:spLocks noGrp="1"/>
          </p:cNvSpPr>
          <p:nvPr>
            <p:ph type="ctrTitle"/>
          </p:nvPr>
        </p:nvSpPr>
        <p:spPr>
          <a:xfrm>
            <a:off x="264898" y="540217"/>
            <a:ext cx="4535702" cy="663000"/>
          </a:xfrm>
          <a:prstGeom prst="rect">
            <a:avLst/>
          </a:prstGeom>
          <a:noFill/>
          <a:ln>
            <a:noFill/>
          </a:ln>
        </p:spPr>
        <p:txBody>
          <a:bodyPr spcFirstLastPara="1" wrap="square" lIns="91425" tIns="91425" rIns="91425" bIns="91425" anchor="b" anchorCtr="0">
            <a:noAutofit/>
          </a:bodyPr>
          <a:lstStyle/>
          <a:p>
            <a:pPr algn="l">
              <a:spcBef>
                <a:spcPts val="1200"/>
              </a:spcBef>
              <a:buSzPts val="1100"/>
            </a:pPr>
            <a:r>
              <a:rPr lang="en" sz="2600" dirty="0">
                <a:latin typeface="KG Shake it Off Popped" panose="02000000000000000000" pitchFamily="2" charset="77"/>
                <a:ea typeface="Oswald"/>
                <a:cs typeface="Oswald"/>
                <a:sym typeface="Oswald"/>
              </a:rPr>
              <a:t>Module 6 Week 3 </a:t>
            </a:r>
            <a:br>
              <a:rPr lang="en" sz="2600" dirty="0">
                <a:latin typeface="KG Shake it Off Popped" panose="02000000000000000000" pitchFamily="2" charset="77"/>
                <a:ea typeface="Oswald"/>
                <a:cs typeface="Oswald"/>
                <a:sym typeface="Oswald"/>
              </a:rPr>
            </a:br>
            <a:r>
              <a:rPr lang="en" sz="2000" dirty="0">
                <a:latin typeface="KG Miss Kindergarten" panose="02000000000000000000" pitchFamily="2" charset="77"/>
                <a:ea typeface="Oswald"/>
                <a:cs typeface="Oswald"/>
                <a:sym typeface="Oswald"/>
              </a:rPr>
              <a:t>Home of the Free and the Brave</a:t>
            </a:r>
            <a:endParaRPr lang="en" sz="2000" dirty="0">
              <a:latin typeface="KG Miss Kindergarten" panose="02000000000000000000" pitchFamily="2" charset="77"/>
              <a:ea typeface="Oswald"/>
              <a:cs typeface="Oswald"/>
            </a:endParaRPr>
          </a:p>
        </p:txBody>
      </p:sp>
      <p:graphicFrame>
        <p:nvGraphicFramePr>
          <p:cNvPr id="81" name="Google Shape;81;p2"/>
          <p:cNvGraphicFramePr/>
          <p:nvPr>
            <p:extLst>
              <p:ext uri="{D42A27DB-BD31-4B8C-83A1-F6EECF244321}">
                <p14:modId xmlns:p14="http://schemas.microsoft.com/office/powerpoint/2010/main" val="1567937554"/>
              </p:ext>
            </p:extLst>
          </p:nvPr>
        </p:nvGraphicFramePr>
        <p:xfrm>
          <a:off x="224238" y="2303671"/>
          <a:ext cx="2240200" cy="1249620"/>
        </p:xfrm>
        <a:graphic>
          <a:graphicData uri="http://schemas.openxmlformats.org/drawingml/2006/table">
            <a:tbl>
              <a:tblPr>
                <a:noFill/>
                <a:tableStyleId>{403A84E3-EDEE-4AC5-8DF2-DC100B7C1AB1}</a:tableStyleId>
              </a:tblPr>
              <a:tblGrid>
                <a:gridCol w="2240200">
                  <a:extLst>
                    <a:ext uri="{9D8B030D-6E8A-4147-A177-3AD203B41FA5}">
                      <a16:colId xmlns:a16="http://schemas.microsoft.com/office/drawing/2014/main" val="20000"/>
                    </a:ext>
                  </a:extLst>
                </a:gridCol>
              </a:tblGrid>
              <a:tr h="393100">
                <a:tc>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PHONICS </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561584">
                <a:tc>
                  <a:txBody>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effectLst/>
                          <a:latin typeface="KG Miss Kindergarten" panose="02000000000000000000" pitchFamily="2" charset="77"/>
                          <a:ea typeface="Arial"/>
                          <a:cs typeface="Arial"/>
                          <a:sym typeface="Arial"/>
                        </a:rPr>
                        <a:t>Consonant blends: (Initial cl_, </a:t>
                      </a:r>
                      <a:r>
                        <a:rPr lang="en-US" sz="1400" b="0" i="0" u="none" strike="noStrike" cap="none" dirty="0" err="1">
                          <a:solidFill>
                            <a:srgbClr val="000000"/>
                          </a:solidFill>
                          <a:effectLst/>
                          <a:latin typeface="KG Miss Kindergarten" panose="02000000000000000000" pitchFamily="2" charset="77"/>
                          <a:ea typeface="Arial"/>
                          <a:cs typeface="Arial"/>
                          <a:sym typeface="Arial"/>
                        </a:rPr>
                        <a:t>fl</a:t>
                      </a:r>
                      <a:r>
                        <a:rPr lang="en-US" sz="1400" b="0" i="0" u="none" strike="noStrike" cap="none" dirty="0">
                          <a:solidFill>
                            <a:srgbClr val="000000"/>
                          </a:solidFill>
                          <a:effectLst/>
                          <a:latin typeface="KG Miss Kindergarten" panose="02000000000000000000" pitchFamily="2" charset="77"/>
                          <a:ea typeface="Arial"/>
                          <a:cs typeface="Arial"/>
                          <a:sym typeface="Arial"/>
                        </a:rPr>
                        <a:t>_ and</a:t>
                      </a:r>
                    </a:p>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effectLst/>
                          <a:latin typeface="KG Miss Kindergarten" panose="02000000000000000000" pitchFamily="2" charset="77"/>
                          <a:ea typeface="Arial"/>
                          <a:cs typeface="Arial"/>
                          <a:sym typeface="Arial"/>
                        </a:rPr>
                        <a:t>final _</a:t>
                      </a:r>
                      <a:r>
                        <a:rPr lang="en-US" sz="1400" b="0" i="0" u="none" strike="noStrike" cap="none" dirty="0" err="1">
                          <a:solidFill>
                            <a:srgbClr val="000000"/>
                          </a:solidFill>
                          <a:effectLst/>
                          <a:latin typeface="KG Miss Kindergarten" panose="02000000000000000000" pitchFamily="2" charset="77"/>
                          <a:ea typeface="Arial"/>
                          <a:cs typeface="Arial"/>
                          <a:sym typeface="Arial"/>
                        </a:rPr>
                        <a:t>st</a:t>
                      </a:r>
                      <a:r>
                        <a:rPr lang="en-US" sz="1400" b="0" i="0" u="none" strike="noStrike" cap="none" dirty="0">
                          <a:solidFill>
                            <a:srgbClr val="000000"/>
                          </a:solidFill>
                          <a:effectLst/>
                          <a:latin typeface="KG Miss Kindergarten" panose="02000000000000000000" pitchFamily="2" charset="77"/>
                          <a:ea typeface="Arial"/>
                          <a:cs typeface="Arial"/>
                          <a:sym typeface="Arial"/>
                        </a:rPr>
                        <a:t>, _</a:t>
                      </a:r>
                      <a:r>
                        <a:rPr lang="en-US" sz="1400" b="0" i="0" u="none" strike="noStrike" cap="none" dirty="0" err="1">
                          <a:solidFill>
                            <a:srgbClr val="000000"/>
                          </a:solidFill>
                          <a:effectLst/>
                          <a:latin typeface="KG Miss Kindergarten" panose="02000000000000000000" pitchFamily="2" charset="77"/>
                          <a:ea typeface="Arial"/>
                          <a:cs typeface="Arial"/>
                          <a:sym typeface="Arial"/>
                        </a:rPr>
                        <a:t>nd</a:t>
                      </a:r>
                      <a:r>
                        <a:rPr lang="en-US" sz="1400" b="0" i="0" u="none" strike="noStrike" cap="none" dirty="0">
                          <a:solidFill>
                            <a:srgbClr val="000000"/>
                          </a:solidFill>
                          <a:effectLst/>
                          <a:latin typeface="KG Miss Kindergarten" panose="02000000000000000000" pitchFamily="2" charset="77"/>
                          <a:ea typeface="Arial"/>
                          <a:cs typeface="Arial"/>
                          <a:sym typeface="Arial"/>
                        </a:rPr>
                        <a:t>)</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2" name="Google Shape;82;p2"/>
          <p:cNvGraphicFramePr/>
          <p:nvPr>
            <p:extLst>
              <p:ext uri="{D42A27DB-BD31-4B8C-83A1-F6EECF244321}">
                <p14:modId xmlns:p14="http://schemas.microsoft.com/office/powerpoint/2010/main" val="1452282433"/>
              </p:ext>
            </p:extLst>
          </p:nvPr>
        </p:nvGraphicFramePr>
        <p:xfrm>
          <a:off x="224238" y="1361060"/>
          <a:ext cx="7323925" cy="830862"/>
        </p:xfrm>
        <a:graphic>
          <a:graphicData uri="http://schemas.openxmlformats.org/drawingml/2006/table">
            <a:tbl>
              <a:tblPr>
                <a:noFill/>
                <a:tableStyleId>{403A84E3-EDEE-4AC5-8DF2-DC100B7C1AB1}</a:tableStyleId>
              </a:tblPr>
              <a:tblGrid>
                <a:gridCol w="1599675">
                  <a:extLst>
                    <a:ext uri="{9D8B030D-6E8A-4147-A177-3AD203B41FA5}">
                      <a16:colId xmlns:a16="http://schemas.microsoft.com/office/drawing/2014/main" val="20000"/>
                    </a:ext>
                  </a:extLst>
                </a:gridCol>
                <a:gridCol w="5724250">
                  <a:extLst>
                    <a:ext uri="{9D8B030D-6E8A-4147-A177-3AD203B41FA5}">
                      <a16:colId xmlns:a16="http://schemas.microsoft.com/office/drawing/2014/main" val="20001"/>
                    </a:ext>
                  </a:extLst>
                </a:gridCol>
              </a:tblGrid>
              <a:tr h="373057">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ESSENTIAL QUESTION</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0">
                <a:tc rowSpan="4" gridSpan="2">
                  <a:txBody>
                    <a:bodyPr/>
                    <a:lstStyle/>
                    <a:p>
                      <a:pPr marL="0" marR="0" lvl="0" indent="0" algn="ctr" rtl="0">
                        <a:lnSpc>
                          <a:spcPct val="100000"/>
                        </a:lnSpc>
                        <a:spcBef>
                          <a:spcPts val="0"/>
                        </a:spcBef>
                        <a:spcAft>
                          <a:spcPts val="0"/>
                        </a:spcAft>
                        <a:buClr>
                          <a:srgbClr val="000000"/>
                        </a:buClr>
                        <a:buSzPts val="1400"/>
                        <a:buFont typeface="Arial"/>
                        <a:buNone/>
                      </a:pPr>
                      <a:r>
                        <a:rPr lang="en" dirty="0">
                          <a:latin typeface="KG Miss Kindergarten" panose="02000000000000000000" pitchFamily="2" charset="77"/>
                          <a:ea typeface="Comfortaa"/>
                          <a:cs typeface="Comfortaa"/>
                        </a:rPr>
                        <a:t>What </a:t>
                      </a:r>
                      <a:r>
                        <a:rPr lang="en-US" dirty="0">
                          <a:latin typeface="KG Miss Kindergarten" panose="02000000000000000000" pitchFamily="2" charset="77"/>
                          <a:ea typeface="Comfortaa"/>
                          <a:cs typeface="Comfortaa"/>
                        </a:rPr>
                        <a:t>makes the USA special?</a:t>
                      </a:r>
                      <a:endParaRPr lang="en"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4" hMerge="1">
                  <a:txBody>
                    <a:bodyPr/>
                    <a:lstStyle/>
                    <a:p>
                      <a:endParaRPr lang="en-US"/>
                    </a:p>
                  </a:txBody>
                  <a:tcPr/>
                </a:tc>
                <a:extLst>
                  <a:ext uri="{0D108BD9-81ED-4DB2-BD59-A6C34878D82A}">
                    <a16:rowId xmlns:a16="http://schemas.microsoft.com/office/drawing/2014/main" val="10001"/>
                  </a:ext>
                </a:extLst>
              </a:tr>
              <a:tr h="85261">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r h="85261">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3"/>
                  </a:ext>
                </a:extLst>
              </a:tr>
              <a:tr h="0">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4"/>
                  </a:ext>
                </a:extLst>
              </a:tr>
            </a:tbl>
          </a:graphicData>
        </a:graphic>
      </p:graphicFrame>
      <p:graphicFrame>
        <p:nvGraphicFramePr>
          <p:cNvPr id="83" name="Google Shape;83;p2"/>
          <p:cNvGraphicFramePr/>
          <p:nvPr>
            <p:extLst>
              <p:ext uri="{D42A27DB-BD31-4B8C-83A1-F6EECF244321}">
                <p14:modId xmlns:p14="http://schemas.microsoft.com/office/powerpoint/2010/main" val="2496814624"/>
              </p:ext>
            </p:extLst>
          </p:nvPr>
        </p:nvGraphicFramePr>
        <p:xfrm>
          <a:off x="224238" y="3593180"/>
          <a:ext cx="2240200" cy="1531433"/>
        </p:xfrm>
        <a:graphic>
          <a:graphicData uri="http://schemas.openxmlformats.org/drawingml/2006/table">
            <a:tbl>
              <a:tblPr>
                <a:noFill/>
                <a:tableStyleId>{403A84E3-EDEE-4AC5-8DF2-DC100B7C1AB1}</a:tableStyleId>
              </a:tblPr>
              <a:tblGrid>
                <a:gridCol w="2240200">
                  <a:extLst>
                    <a:ext uri="{9D8B030D-6E8A-4147-A177-3AD203B41FA5}">
                      <a16:colId xmlns:a16="http://schemas.microsoft.com/office/drawing/2014/main" val="20000"/>
                    </a:ext>
                  </a:extLst>
                </a:gridCol>
              </a:tblGrid>
              <a:tr h="406668">
                <a:tc>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0"/>
                          <a:ea typeface="Comfortaa"/>
                          <a:cs typeface="Comfortaa"/>
                          <a:sym typeface="Comfortaa"/>
                        </a:rPr>
                        <a:t>WORDS TO KNOW</a:t>
                      </a:r>
                      <a:endParaRPr sz="1600" b="1" u="none" strike="noStrike" cap="none" dirty="0">
                        <a:latin typeface="KG Miss Kindergarten" panose="02000000000000000000" pitchFamily="2" charset="0"/>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1052843">
                <a:tc>
                  <a:txBody>
                    <a:bodyPr/>
                    <a:lstStyle/>
                    <a:p>
                      <a:pPr algn="ctr" rtl="0" fontAlgn="base">
                        <a:lnSpc>
                          <a:spcPct val="150000"/>
                        </a:lnSpc>
                      </a:pPr>
                      <a:r>
                        <a:rPr lang="en-US" sz="1400" b="0" i="0" u="none" strike="noStrike" cap="none" dirty="0">
                          <a:solidFill>
                            <a:srgbClr val="000000"/>
                          </a:solidFill>
                          <a:effectLst/>
                          <a:latin typeface="KG Miss Kindergarten" panose="02000000000000000000" pitchFamily="2" charset="0"/>
                          <a:ea typeface="Arial"/>
                          <a:cs typeface="Arial"/>
                          <a:sym typeface="Arial"/>
                        </a:rPr>
                        <a:t>our         red</a:t>
                      </a:r>
                    </a:p>
                    <a:p>
                      <a:pPr algn="ctr" rtl="0" fontAlgn="base">
                        <a:lnSpc>
                          <a:spcPct val="150000"/>
                        </a:lnSpc>
                      </a:pPr>
                      <a:r>
                        <a:rPr lang="en-US" sz="1400" b="0" i="0" u="none" strike="noStrike" cap="none" dirty="0">
                          <a:solidFill>
                            <a:srgbClr val="000000"/>
                          </a:solidFill>
                          <a:effectLst/>
                          <a:latin typeface="KG Miss Kindergarten" panose="02000000000000000000" pitchFamily="2" charset="0"/>
                          <a:ea typeface="Arial"/>
                          <a:cs typeface="Arial"/>
                          <a:sym typeface="Arial"/>
                        </a:rPr>
                        <a:t>that        find</a:t>
                      </a:r>
                    </a:p>
                    <a:p>
                      <a:pPr algn="ctr" rtl="0" fontAlgn="base">
                        <a:lnSpc>
                          <a:spcPct val="150000"/>
                        </a:lnSpc>
                      </a:pPr>
                      <a:r>
                        <a:rPr lang="en-US" sz="1400" b="0" i="0" u="none" strike="noStrike" cap="none" dirty="0">
                          <a:solidFill>
                            <a:srgbClr val="000000"/>
                          </a:solidFill>
                          <a:effectLst/>
                          <a:latin typeface="KG Miss Kindergarten" panose="02000000000000000000" pitchFamily="2" charset="0"/>
                          <a:ea typeface="Arial"/>
                          <a:cs typeface="Arial"/>
                          <a:sym typeface="Arial"/>
                        </a:rPr>
                        <a:t>  as </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lgn="ctr">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4" name="Google Shape;84;p2"/>
          <p:cNvGraphicFramePr/>
          <p:nvPr>
            <p:extLst>
              <p:ext uri="{D42A27DB-BD31-4B8C-83A1-F6EECF244321}">
                <p14:modId xmlns:p14="http://schemas.microsoft.com/office/powerpoint/2010/main" val="4079982170"/>
              </p:ext>
            </p:extLst>
          </p:nvPr>
        </p:nvGraphicFramePr>
        <p:xfrm>
          <a:off x="2564075" y="4414103"/>
          <a:ext cx="4979726" cy="1431615"/>
        </p:xfrm>
        <a:graphic>
          <a:graphicData uri="http://schemas.openxmlformats.org/drawingml/2006/table">
            <a:tbl>
              <a:tblPr>
                <a:noFill/>
                <a:tableStyleId>{403A84E3-EDEE-4AC5-8DF2-DC100B7C1AB1}</a:tableStyleId>
              </a:tblPr>
              <a:tblGrid>
                <a:gridCol w="4979726">
                  <a:extLst>
                    <a:ext uri="{9D8B030D-6E8A-4147-A177-3AD203B41FA5}">
                      <a16:colId xmlns:a16="http://schemas.microsoft.com/office/drawing/2014/main" val="20000"/>
                    </a:ext>
                  </a:extLst>
                </a:gridCol>
              </a:tblGrid>
              <a:tr h="394047">
                <a:tc>
                  <a:txBody>
                    <a:bodyPr/>
                    <a:lstStyle/>
                    <a:p>
                      <a:pPr marL="0" marR="0" lvl="0" indent="0" algn="ctr" rtl="0">
                        <a:lnSpc>
                          <a:spcPct val="100000"/>
                        </a:lnSpc>
                        <a:spcBef>
                          <a:spcPts val="0"/>
                        </a:spcBef>
                        <a:spcAft>
                          <a:spcPts val="0"/>
                        </a:spcAft>
                        <a:buClr>
                          <a:srgbClr val="000000"/>
                        </a:buClr>
                        <a:buSzPts val="1600"/>
                        <a:buFont typeface="Arial"/>
                        <a:buNone/>
                      </a:pPr>
                      <a:r>
                        <a:rPr lang="en-US" sz="1600" b="1" u="none" strike="noStrike" cap="none" dirty="0">
                          <a:latin typeface="KG Miss Kindergarten" panose="02000000000000000000" pitchFamily="2" charset="77"/>
                          <a:ea typeface="Comfortaa"/>
                          <a:cs typeface="Comfortaa"/>
                          <a:sym typeface="Comfortaa"/>
                        </a:rPr>
                        <a:t>VOCABULARY</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1004925">
                <a:tc>
                  <a:txBody>
                    <a:bodyPr/>
                    <a:lstStyle/>
                    <a:p>
                      <a:pPr marL="0" marR="0" lvl="0" indent="0" algn="l" rtl="0">
                        <a:lnSpc>
                          <a:spcPct val="115000"/>
                        </a:lnSpc>
                        <a:spcBef>
                          <a:spcPts val="0"/>
                        </a:spcBef>
                        <a:spcAft>
                          <a:spcPts val="0"/>
                        </a:spcAft>
                        <a:buClr>
                          <a:srgbClr val="000000"/>
                        </a:buClr>
                        <a:buSzPts val="1400"/>
                        <a:buFont typeface="Arial"/>
                        <a:buNone/>
                      </a:pPr>
                      <a:r>
                        <a:rPr lang="en" sz="1400" b="1" u="none" strike="noStrike" cap="none" dirty="0">
                          <a:solidFill>
                            <a:schemeClr val="dk1"/>
                          </a:solidFill>
                          <a:latin typeface="KG Miss Kindergarten" panose="02000000000000000000" pitchFamily="2" charset="77"/>
                          <a:ea typeface="Comfortaa"/>
                          <a:cs typeface="Comfortaa"/>
                          <a:sym typeface="Comfortaa"/>
                        </a:rPr>
                        <a:t>BIG IDEA WORDS:</a:t>
                      </a:r>
                      <a:r>
                        <a:rPr lang="en" sz="1400" b="1" u="none" strike="noStrike" cap="none" dirty="0">
                          <a:solidFill>
                            <a:schemeClr val="dk1"/>
                          </a:solidFill>
                          <a:latin typeface="KG Miss Kindergarten" panose="02000000000000000000" pitchFamily="2" charset="77"/>
                          <a:ea typeface="Comfortaa"/>
                          <a:cs typeface="Comfortaa"/>
                        </a:rPr>
                        <a:t> </a:t>
                      </a:r>
                      <a:r>
                        <a:rPr lang="en" sz="1400" b="0" u="none" strike="noStrike" cap="none" dirty="0">
                          <a:solidFill>
                            <a:schemeClr val="dk1"/>
                          </a:solidFill>
                          <a:latin typeface="KG Miss Kindergarten" panose="02000000000000000000" pitchFamily="2" charset="77"/>
                          <a:ea typeface="Comfortaa"/>
                          <a:cs typeface="Comfortaa"/>
                        </a:rPr>
                        <a:t>belong, country, right</a:t>
                      </a:r>
                      <a:endParaRPr lang="en" sz="1400" b="0" u="none" strike="noStrike" cap="none" dirty="0">
                        <a:solidFill>
                          <a:schemeClr val="dk1"/>
                        </a:solidFill>
                        <a:latin typeface="KG Miss Kindergarten" panose="02000000000000000000" pitchFamily="2" charset="77"/>
                        <a:ea typeface="Comfortaa"/>
                        <a:cs typeface="Comfortaa"/>
                        <a:sym typeface="Comfortaa"/>
                      </a:endParaRPr>
                    </a:p>
                    <a:p>
                      <a:pPr marL="0" marR="0" lvl="0" indent="0" algn="l" rtl="0">
                        <a:lnSpc>
                          <a:spcPct val="115000"/>
                        </a:lnSpc>
                        <a:spcBef>
                          <a:spcPts val="0"/>
                        </a:spcBef>
                        <a:spcAft>
                          <a:spcPts val="0"/>
                        </a:spcAft>
                        <a:buClr>
                          <a:srgbClr val="000000"/>
                        </a:buClr>
                        <a:buSzPts val="1400"/>
                        <a:buFont typeface="Arial"/>
                        <a:buNone/>
                      </a:pPr>
                      <a:endParaRPr sz="1400" u="none" strike="noStrike" cap="none" dirty="0">
                        <a:solidFill>
                          <a:schemeClr val="dk1"/>
                        </a:solidFill>
                        <a:latin typeface="KG Miss Kindergarten" panose="02000000000000000000" pitchFamily="2" charset="77"/>
                        <a:ea typeface="Comfortaa"/>
                        <a:cs typeface="Comfortaa"/>
                        <a:sym typeface="Comfortaa"/>
                      </a:endParaRPr>
                    </a:p>
                    <a:p>
                      <a:pPr marL="0" marR="0" lvl="0" indent="0" algn="l" rtl="0">
                        <a:lnSpc>
                          <a:spcPct val="115000"/>
                        </a:lnSpc>
                        <a:spcBef>
                          <a:spcPts val="0"/>
                        </a:spcBef>
                        <a:spcAft>
                          <a:spcPts val="0"/>
                        </a:spcAft>
                        <a:buClr>
                          <a:srgbClr val="000000"/>
                        </a:buClr>
                        <a:buSzPts val="1400"/>
                        <a:buFont typeface="Arial"/>
                        <a:buNone/>
                      </a:pPr>
                      <a:r>
                        <a:rPr lang="en" sz="1400" b="1" u="none" strike="noStrike" cap="none" dirty="0">
                          <a:solidFill>
                            <a:schemeClr val="dk1"/>
                          </a:solidFill>
                          <a:latin typeface="KG Miss Kindergarten" panose="02000000000000000000" pitchFamily="2" charset="77"/>
                          <a:ea typeface="Comfortaa"/>
                          <a:cs typeface="Comfortaa"/>
                          <a:sym typeface="Comfortaa"/>
                        </a:rPr>
                        <a:t>POWER WORDS</a:t>
                      </a:r>
                      <a:r>
                        <a:rPr lang="en" sz="1400" u="none" strike="noStrike" cap="none" dirty="0">
                          <a:solidFill>
                            <a:schemeClr val="dk1"/>
                          </a:solidFill>
                          <a:latin typeface="KG Miss Kindergarten" panose="02000000000000000000" pitchFamily="2" charset="77"/>
                          <a:ea typeface="Comfortaa"/>
                          <a:cs typeface="Comfortaa"/>
                          <a:sym typeface="Comfortaa"/>
                        </a:rPr>
                        <a:t>:</a:t>
                      </a:r>
                      <a:r>
                        <a:rPr lang="en" dirty="0">
                          <a:solidFill>
                            <a:schemeClr val="dk1"/>
                          </a:solidFill>
                          <a:latin typeface="KG Miss Kindergarten" panose="02000000000000000000" pitchFamily="2" charset="77"/>
                          <a:ea typeface="Comfortaa"/>
                          <a:cs typeface="Comfortaa"/>
                        </a:rPr>
                        <a:t> believe, law, refuse</a:t>
                      </a:r>
                      <a:endParaRPr sz="1400" u="none" strike="noStrike" cap="none" dirty="0">
                        <a:solidFill>
                          <a:schemeClr val="dk1"/>
                        </a:solidFill>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5" name="Google Shape;85;p2"/>
          <p:cNvGraphicFramePr/>
          <p:nvPr>
            <p:extLst>
              <p:ext uri="{D42A27DB-BD31-4B8C-83A1-F6EECF244321}">
                <p14:modId xmlns:p14="http://schemas.microsoft.com/office/powerpoint/2010/main" val="1981928748"/>
              </p:ext>
            </p:extLst>
          </p:nvPr>
        </p:nvGraphicFramePr>
        <p:xfrm>
          <a:off x="2564075" y="2303671"/>
          <a:ext cx="4979725" cy="1998683"/>
        </p:xfrm>
        <a:graphic>
          <a:graphicData uri="http://schemas.openxmlformats.org/drawingml/2006/table">
            <a:tbl>
              <a:tblPr>
                <a:noFill/>
                <a:tableStyleId>{403A84E3-EDEE-4AC5-8DF2-DC100B7C1AB1}</a:tableStyleId>
              </a:tblPr>
              <a:tblGrid>
                <a:gridCol w="2571675">
                  <a:extLst>
                    <a:ext uri="{9D8B030D-6E8A-4147-A177-3AD203B41FA5}">
                      <a16:colId xmlns:a16="http://schemas.microsoft.com/office/drawing/2014/main" val="20000"/>
                    </a:ext>
                  </a:extLst>
                </a:gridCol>
                <a:gridCol w="2408050">
                  <a:extLst>
                    <a:ext uri="{9D8B030D-6E8A-4147-A177-3AD203B41FA5}">
                      <a16:colId xmlns:a16="http://schemas.microsoft.com/office/drawing/2014/main" val="20001"/>
                    </a:ext>
                  </a:extLst>
                </a:gridCol>
              </a:tblGrid>
              <a:tr h="400122">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READING</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1571993">
                <a:tc>
                  <a:txBody>
                    <a:bodyPr/>
                    <a:lstStyle/>
                    <a:p>
                      <a:pPr marL="457200" marR="0" lvl="0" indent="-317500" algn="l" rtl="0">
                        <a:lnSpc>
                          <a:spcPct val="100000"/>
                        </a:lnSpc>
                        <a:spcBef>
                          <a:spcPts val="0"/>
                        </a:spcBef>
                        <a:spcAft>
                          <a:spcPts val="0"/>
                        </a:spcAft>
                        <a:buClr>
                          <a:srgbClr val="000000"/>
                        </a:buClr>
                        <a:buSzPts val="1400"/>
                        <a:buFont typeface="Comfortaa"/>
                        <a:buChar char="★"/>
                      </a:pPr>
                      <a:r>
                        <a:rPr lang="en-US" sz="1350" dirty="0">
                          <a:latin typeface="KG Miss Kindergarten" panose="02000000000000000000" pitchFamily="2" charset="77"/>
                          <a:ea typeface="Comfortaa"/>
                          <a:cs typeface="Comfortaa"/>
                          <a:sym typeface="Comfortaa"/>
                        </a:rPr>
                        <a:t>Genre characteristics: Biography</a:t>
                      </a:r>
                    </a:p>
                    <a:p>
                      <a:pPr marL="457200" marR="0" lvl="0" indent="-317500" algn="l" rtl="0">
                        <a:lnSpc>
                          <a:spcPct val="100000"/>
                        </a:lnSpc>
                        <a:spcBef>
                          <a:spcPts val="0"/>
                        </a:spcBef>
                        <a:spcAft>
                          <a:spcPts val="0"/>
                        </a:spcAft>
                        <a:buClr>
                          <a:srgbClr val="000000"/>
                        </a:buClr>
                        <a:buSzPts val="1400"/>
                        <a:buFont typeface="Comfortaa"/>
                        <a:buChar char="★"/>
                      </a:pPr>
                      <a:r>
                        <a:rPr lang="en-US" sz="1350" dirty="0">
                          <a:latin typeface="KG Miss Kindergarten" panose="02000000000000000000" pitchFamily="2" charset="77"/>
                          <a:ea typeface="Comfortaa"/>
                          <a:cs typeface="Comfortaa"/>
                          <a:sym typeface="Comfortaa"/>
                        </a:rPr>
                        <a:t>Identify people, places, and events</a:t>
                      </a:r>
                    </a:p>
                    <a:p>
                      <a:pPr marL="457200" marR="0" lvl="0" indent="-317500" algn="l" rtl="0">
                        <a:lnSpc>
                          <a:spcPct val="100000"/>
                        </a:lnSpc>
                        <a:spcBef>
                          <a:spcPts val="0"/>
                        </a:spcBef>
                        <a:spcAft>
                          <a:spcPts val="0"/>
                        </a:spcAft>
                        <a:buClr>
                          <a:srgbClr val="000000"/>
                        </a:buClr>
                        <a:buSzPts val="1400"/>
                        <a:buFont typeface="Comfortaa"/>
                        <a:buChar char="★"/>
                      </a:pPr>
                      <a:r>
                        <a:rPr lang="en-US" sz="1350" dirty="0">
                          <a:latin typeface="KG Miss Kindergarten" panose="02000000000000000000" pitchFamily="2" charset="77"/>
                          <a:ea typeface="Comfortaa"/>
                          <a:cs typeface="Comfortaa"/>
                          <a:sym typeface="Comfortaa"/>
                        </a:rPr>
                        <a:t>Academic vocabulary</a:t>
                      </a:r>
                    </a:p>
                    <a:p>
                      <a:pPr marL="457200" marR="0" lvl="0" indent="-317500" algn="l" rtl="0">
                        <a:lnSpc>
                          <a:spcPct val="100000"/>
                        </a:lnSpc>
                        <a:spcBef>
                          <a:spcPts val="0"/>
                        </a:spcBef>
                        <a:spcAft>
                          <a:spcPts val="0"/>
                        </a:spcAft>
                        <a:buClr>
                          <a:srgbClr val="000000"/>
                        </a:buClr>
                        <a:buSzPts val="1400"/>
                        <a:buFont typeface="Comfortaa"/>
                        <a:buChar char="★"/>
                      </a:pPr>
                      <a:r>
                        <a:rPr lang="en-US" sz="1350" dirty="0">
                          <a:latin typeface="KG Miss Kindergarten" panose="02000000000000000000" pitchFamily="2" charset="77"/>
                          <a:ea typeface="Comfortaa"/>
                          <a:cs typeface="Comfortaa"/>
                          <a:sym typeface="Comfortaa"/>
                        </a:rPr>
                        <a:t>Author’s purpose</a:t>
                      </a:r>
                      <a:endParaRPr sz="1350"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9525"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457200" marR="0" lvl="0" indent="-317500" algn="l" rtl="0">
                        <a:lnSpc>
                          <a:spcPct val="100000"/>
                        </a:lnSpc>
                        <a:spcBef>
                          <a:spcPts val="0"/>
                        </a:spcBef>
                        <a:spcAft>
                          <a:spcPts val="0"/>
                        </a:spcAft>
                        <a:buSzPts val="1400"/>
                        <a:buFont typeface="Comfortaa"/>
                        <a:buChar char="★"/>
                      </a:pPr>
                      <a:r>
                        <a:rPr lang="en-US" sz="1350" dirty="0">
                          <a:latin typeface="KG Miss Kindergarten" panose="02000000000000000000" pitchFamily="2" charset="77"/>
                          <a:ea typeface="Comfortaa"/>
                          <a:cs typeface="Comfortaa"/>
                          <a:sym typeface="Comfortaa"/>
                        </a:rPr>
                        <a:t>Use text features</a:t>
                      </a:r>
                    </a:p>
                    <a:p>
                      <a:pPr marL="457200" marR="0" lvl="0" indent="-317500" algn="l" defTabSz="914400" rtl="0" eaLnBrk="1" fontAlgn="auto" latinLnBrk="0" hangingPunct="1">
                        <a:lnSpc>
                          <a:spcPct val="100000"/>
                        </a:lnSpc>
                        <a:spcBef>
                          <a:spcPts val="0"/>
                        </a:spcBef>
                        <a:spcAft>
                          <a:spcPts val="0"/>
                        </a:spcAft>
                        <a:buClr>
                          <a:srgbClr val="000000"/>
                        </a:buClr>
                        <a:buSzPts val="1400"/>
                        <a:buFont typeface="Comfortaa"/>
                        <a:buChar char="★"/>
                        <a:tabLst/>
                        <a:defRPr/>
                      </a:pPr>
                      <a:r>
                        <a:rPr lang="en-US" sz="1350" dirty="0">
                          <a:latin typeface="KG Miss Kindergarten" panose="02000000000000000000" pitchFamily="2" charset="77"/>
                          <a:ea typeface="Comfortaa"/>
                          <a:cs typeface="Comfortaa"/>
                          <a:sym typeface="Comfortaa"/>
                        </a:rPr>
                        <a:t>Word meaning: </a:t>
                      </a:r>
                      <a:r>
                        <a:rPr lang="en-US" sz="1350">
                          <a:latin typeface="KG Miss Kindergarten" panose="02000000000000000000" pitchFamily="2" charset="77"/>
                          <a:ea typeface="Comfortaa"/>
                          <a:cs typeface="Comfortaa"/>
                          <a:sym typeface="Comfortaa"/>
                        </a:rPr>
                        <a:t>meaning clues</a:t>
                      </a:r>
                      <a:endParaRPr lang="en-US" sz="1350" dirty="0">
                        <a:latin typeface="KG Miss Kindergarten" panose="02000000000000000000" pitchFamily="2" charset="77"/>
                        <a:ea typeface="Comfortaa"/>
                        <a:cs typeface="Comfortaa"/>
                        <a:sym typeface="Comfortaa"/>
                      </a:endParaRPr>
                    </a:p>
                    <a:p>
                      <a:pPr marL="457200" marR="0" lvl="0" indent="-317500" algn="l" rtl="0">
                        <a:lnSpc>
                          <a:spcPct val="100000"/>
                        </a:lnSpc>
                        <a:spcBef>
                          <a:spcPts val="0"/>
                        </a:spcBef>
                        <a:spcAft>
                          <a:spcPts val="0"/>
                        </a:spcAft>
                        <a:buSzPts val="1400"/>
                        <a:buFont typeface="Comfortaa"/>
                        <a:buChar char="★"/>
                      </a:pPr>
                      <a:r>
                        <a:rPr lang="en-US" sz="1350" dirty="0">
                          <a:latin typeface="KG Miss Kindergarten" panose="02000000000000000000" pitchFamily="2" charset="77"/>
                          <a:ea typeface="Comfortaa"/>
                          <a:cs typeface="Comfortaa"/>
                          <a:sym typeface="Comfortaa"/>
                        </a:rPr>
                        <a:t>Print concepts: concept of a sentence</a:t>
                      </a:r>
                    </a:p>
                  </a:txBody>
                  <a:tcPr marL="91425" marR="91425" marT="91425" marB="91425">
                    <a:lnL w="9525" cap="flat" cmpd="sng">
                      <a:solidFill>
                        <a:srgbClr val="000000"/>
                      </a:solidFill>
                      <a:prstDash val="dot"/>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6" name="Google Shape;86;p2"/>
          <p:cNvGraphicFramePr/>
          <p:nvPr>
            <p:extLst>
              <p:ext uri="{D42A27DB-BD31-4B8C-83A1-F6EECF244321}">
                <p14:modId xmlns:p14="http://schemas.microsoft.com/office/powerpoint/2010/main" val="2607521507"/>
              </p:ext>
            </p:extLst>
          </p:nvPr>
        </p:nvGraphicFramePr>
        <p:xfrm>
          <a:off x="224238" y="5207048"/>
          <a:ext cx="2240200" cy="1211393"/>
        </p:xfrm>
        <a:graphic>
          <a:graphicData uri="http://schemas.openxmlformats.org/drawingml/2006/table">
            <a:tbl>
              <a:tblPr>
                <a:noFill/>
                <a:tableStyleId>{403A84E3-EDEE-4AC5-8DF2-DC100B7C1AB1}</a:tableStyleId>
              </a:tblPr>
              <a:tblGrid>
                <a:gridCol w="2240200">
                  <a:extLst>
                    <a:ext uri="{9D8B030D-6E8A-4147-A177-3AD203B41FA5}">
                      <a16:colId xmlns:a16="http://schemas.microsoft.com/office/drawing/2014/main" val="20000"/>
                    </a:ext>
                  </a:extLst>
                </a:gridCol>
              </a:tblGrid>
              <a:tr h="381876">
                <a:tc>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SPELLING WORDS</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702783">
                <a:tc>
                  <a:txBody>
                    <a:bodyPr/>
                    <a:lstStyle/>
                    <a:p>
                      <a:pPr marL="0" marR="0" lvl="0" indent="0" algn="ctr" rtl="0">
                        <a:lnSpc>
                          <a:spcPct val="150000"/>
                        </a:lnSpc>
                        <a:spcBef>
                          <a:spcPts val="0"/>
                        </a:spcBef>
                        <a:spcAft>
                          <a:spcPts val="0"/>
                        </a:spcAft>
                        <a:buClr>
                          <a:srgbClr val="000000"/>
                        </a:buClr>
                        <a:buSzPts val="1400"/>
                        <a:buFont typeface="Arial"/>
                        <a:buNone/>
                      </a:pPr>
                      <a:r>
                        <a:rPr lang="sv-SE" sz="1400" b="0" i="0" u="none" strike="noStrike" cap="none" dirty="0">
                          <a:solidFill>
                            <a:srgbClr val="000000"/>
                          </a:solidFill>
                          <a:effectLst/>
                          <a:latin typeface="KG Miss Kindergarten" panose="02000000000000000000" pitchFamily="2" charset="0"/>
                          <a:ea typeface="Arial"/>
                          <a:cs typeface="Arial"/>
                          <a:sym typeface="Arial"/>
                        </a:rPr>
                        <a:t>cup   top   dim </a:t>
                      </a:r>
                    </a:p>
                    <a:p>
                      <a:pPr marL="0" marR="0" lvl="0" indent="0" algn="ctr" rtl="0">
                        <a:lnSpc>
                          <a:spcPct val="150000"/>
                        </a:lnSpc>
                        <a:spcBef>
                          <a:spcPts val="0"/>
                        </a:spcBef>
                        <a:spcAft>
                          <a:spcPts val="0"/>
                        </a:spcAft>
                        <a:buClr>
                          <a:srgbClr val="000000"/>
                        </a:buClr>
                        <a:buSzPts val="1400"/>
                        <a:buFont typeface="Arial"/>
                        <a:buNone/>
                      </a:pPr>
                      <a:r>
                        <a:rPr lang="sv-SE" sz="1400" b="0" i="0" u="none" strike="noStrike" cap="none" dirty="0">
                          <a:solidFill>
                            <a:srgbClr val="000000"/>
                          </a:solidFill>
                          <a:effectLst/>
                          <a:latin typeface="KG Miss Kindergarten" panose="02000000000000000000" pitchFamily="2" charset="0"/>
                          <a:ea typeface="Arial"/>
                          <a:cs typeface="Arial"/>
                          <a:sym typeface="Arial"/>
                        </a:rPr>
                        <a:t>jet   can   web   six</a:t>
                      </a:r>
                      <a:endParaRPr lang="en" sz="1400" b="0" dirty="0">
                        <a:latin typeface="KG Miss Kindergarten" panose="02000000000000000000" pitchFamily="2" charset="0"/>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lgn="ctr">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7" name="Google Shape;87;p2"/>
          <p:cNvGraphicFramePr/>
          <p:nvPr>
            <p:extLst>
              <p:ext uri="{D42A27DB-BD31-4B8C-83A1-F6EECF244321}">
                <p14:modId xmlns:p14="http://schemas.microsoft.com/office/powerpoint/2010/main" val="2190218224"/>
              </p:ext>
            </p:extLst>
          </p:nvPr>
        </p:nvGraphicFramePr>
        <p:xfrm>
          <a:off x="224238" y="6495746"/>
          <a:ext cx="2240200" cy="1158343"/>
        </p:xfrm>
        <a:graphic>
          <a:graphicData uri="http://schemas.openxmlformats.org/drawingml/2006/table">
            <a:tbl>
              <a:tblPr>
                <a:noFill/>
                <a:tableStyleId>{403A84E3-EDEE-4AC5-8DF2-DC100B7C1AB1}</a:tableStyleId>
              </a:tblPr>
              <a:tblGrid>
                <a:gridCol w="1153750">
                  <a:extLst>
                    <a:ext uri="{9D8B030D-6E8A-4147-A177-3AD203B41FA5}">
                      <a16:colId xmlns:a16="http://schemas.microsoft.com/office/drawing/2014/main" val="20000"/>
                    </a:ext>
                  </a:extLst>
                </a:gridCol>
                <a:gridCol w="1086450">
                  <a:extLst>
                    <a:ext uri="{9D8B030D-6E8A-4147-A177-3AD203B41FA5}">
                      <a16:colId xmlns:a16="http://schemas.microsoft.com/office/drawing/2014/main" val="20001"/>
                    </a:ext>
                  </a:extLst>
                </a:gridCol>
              </a:tblGrid>
              <a:tr h="379363">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WRITING</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221576">
                <a:tc rowSpan="2" gridSpan="2">
                  <a:txBody>
                    <a:bodyPr/>
                    <a:lstStyle/>
                    <a:p>
                      <a:pPr marL="0" marR="0" lvl="0" indent="0" algn="ctr" rtl="0">
                        <a:lnSpc>
                          <a:spcPct val="100000"/>
                        </a:lnSpc>
                        <a:spcBef>
                          <a:spcPts val="0"/>
                        </a:spcBef>
                        <a:spcAft>
                          <a:spcPts val="0"/>
                        </a:spcAft>
                        <a:buClr>
                          <a:srgbClr val="000000"/>
                        </a:buClr>
                        <a:buSzPts val="1400"/>
                        <a:buFont typeface="Arial"/>
                        <a:buNone/>
                      </a:pPr>
                      <a:r>
                        <a:rPr lang="en" sz="1200" dirty="0">
                          <a:latin typeface="KG Miss Kindergarten" panose="02000000000000000000" pitchFamily="2" charset="77"/>
                          <a:ea typeface="Comfortaa"/>
                          <a:cs typeface="Comfortaa"/>
                        </a:rPr>
                        <a:t>First and last name</a:t>
                      </a:r>
                      <a:endParaRPr lang="en" sz="1200" dirty="0">
                        <a:latin typeface="KG Miss Kindergarten" panose="02000000000000000000" pitchFamily="2" charset="77"/>
                        <a:ea typeface="Comfortaa"/>
                        <a:cs typeface="Comfortaa"/>
                        <a:sym typeface="Comfortaa"/>
                      </a:endParaRPr>
                    </a:p>
                    <a:p>
                      <a:pPr marL="0" marR="0" lvl="0" indent="0" algn="ctr" rtl="0">
                        <a:lnSpc>
                          <a:spcPct val="100000"/>
                        </a:lnSpc>
                        <a:spcBef>
                          <a:spcPts val="0"/>
                        </a:spcBef>
                        <a:spcAft>
                          <a:spcPts val="0"/>
                        </a:spcAft>
                        <a:buClr>
                          <a:srgbClr val="000000"/>
                        </a:buClr>
                        <a:buSzPts val="1400"/>
                        <a:buFont typeface="Arial"/>
                        <a:buNone/>
                      </a:pPr>
                      <a:r>
                        <a:rPr lang="en" sz="1200" u="none" strike="noStrike" cap="none" dirty="0">
                          <a:latin typeface="KG Miss Kindergarten" panose="02000000000000000000" pitchFamily="2" charset="77"/>
                          <a:ea typeface="Comfortaa"/>
                          <a:cs typeface="Comfortaa"/>
                          <a:sym typeface="Comfortaa"/>
                        </a:rPr>
                        <a:t>CVC words</a:t>
                      </a:r>
                    </a:p>
                    <a:p>
                      <a:pPr marL="0" marR="0" lvl="0" indent="0" algn="ctr">
                        <a:lnSpc>
                          <a:spcPct val="100000"/>
                        </a:lnSpc>
                        <a:spcBef>
                          <a:spcPts val="0"/>
                        </a:spcBef>
                        <a:spcAft>
                          <a:spcPts val="0"/>
                        </a:spcAft>
                        <a:buSzPts val="1400"/>
                        <a:buFont typeface="Arial"/>
                        <a:buNone/>
                      </a:pPr>
                      <a:r>
                        <a:rPr lang="en" sz="1200" u="none" strike="noStrike" cap="none" dirty="0">
                          <a:latin typeface="KG Miss Kindergarten" panose="02000000000000000000" pitchFamily="2" charset="77"/>
                          <a:ea typeface="Comfortaa"/>
                          <a:cs typeface="Comfortaa"/>
                        </a:rPr>
                        <a:t>Informational text</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2" hMerge="1">
                  <a:txBody>
                    <a:bodyPr/>
                    <a:lstStyle/>
                    <a:p>
                      <a:endParaRPr lang="en-US"/>
                    </a:p>
                  </a:txBody>
                  <a:tcPr/>
                </a:tc>
                <a:extLst>
                  <a:ext uri="{0D108BD9-81ED-4DB2-BD59-A6C34878D82A}">
                    <a16:rowId xmlns:a16="http://schemas.microsoft.com/office/drawing/2014/main" val="10001"/>
                  </a:ext>
                </a:extLst>
              </a:tr>
              <a:tr h="510077">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bl>
          </a:graphicData>
        </a:graphic>
      </p:graphicFrame>
      <p:graphicFrame>
        <p:nvGraphicFramePr>
          <p:cNvPr id="88" name="Google Shape;88;p2"/>
          <p:cNvGraphicFramePr/>
          <p:nvPr>
            <p:extLst>
              <p:ext uri="{D42A27DB-BD31-4B8C-83A1-F6EECF244321}">
                <p14:modId xmlns:p14="http://schemas.microsoft.com/office/powerpoint/2010/main" val="3540480381"/>
              </p:ext>
            </p:extLst>
          </p:nvPr>
        </p:nvGraphicFramePr>
        <p:xfrm>
          <a:off x="224238" y="7754728"/>
          <a:ext cx="2240200" cy="1600322"/>
        </p:xfrm>
        <a:graphic>
          <a:graphicData uri="http://schemas.openxmlformats.org/drawingml/2006/table">
            <a:tbl>
              <a:tblPr>
                <a:noFill/>
                <a:tableStyleId>{403A84E3-EDEE-4AC5-8DF2-DC100B7C1AB1}</a:tableStyleId>
              </a:tblPr>
              <a:tblGrid>
                <a:gridCol w="1153750">
                  <a:extLst>
                    <a:ext uri="{9D8B030D-6E8A-4147-A177-3AD203B41FA5}">
                      <a16:colId xmlns:a16="http://schemas.microsoft.com/office/drawing/2014/main" val="20000"/>
                    </a:ext>
                  </a:extLst>
                </a:gridCol>
                <a:gridCol w="1086450">
                  <a:extLst>
                    <a:ext uri="{9D8B030D-6E8A-4147-A177-3AD203B41FA5}">
                      <a16:colId xmlns:a16="http://schemas.microsoft.com/office/drawing/2014/main" val="20001"/>
                    </a:ext>
                  </a:extLst>
                </a:gridCol>
              </a:tblGrid>
              <a:tr h="631823">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PHONEMIC AWARENESS</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211573">
                <a:tc rowSpan="2" gridSpan="2">
                  <a:txBody>
                    <a:bodyPr/>
                    <a:lstStyle/>
                    <a:p>
                      <a:pPr marL="0" marR="0" lvl="0" indent="0" algn="ctr" rtl="0">
                        <a:lnSpc>
                          <a:spcPct val="100000"/>
                        </a:lnSpc>
                        <a:spcBef>
                          <a:spcPts val="0"/>
                        </a:spcBef>
                        <a:spcAft>
                          <a:spcPts val="0"/>
                        </a:spcAft>
                        <a:buClr>
                          <a:srgbClr val="000000"/>
                        </a:buClr>
                        <a:buSzPts val="1400"/>
                        <a:buFont typeface="Arial"/>
                        <a:buNone/>
                      </a:pPr>
                      <a:r>
                        <a:rPr lang="en-US" sz="1300" dirty="0">
                          <a:latin typeface="KG Miss Kindergarten" panose="02000000000000000000" pitchFamily="2" charset="77"/>
                        </a:rPr>
                        <a:t> Blend/segment words</a:t>
                      </a:r>
                    </a:p>
                    <a:p>
                      <a:pPr marL="0" marR="0" lvl="0" indent="0" algn="ctr" rtl="0">
                        <a:lnSpc>
                          <a:spcPct val="100000"/>
                        </a:lnSpc>
                        <a:spcBef>
                          <a:spcPts val="0"/>
                        </a:spcBef>
                        <a:spcAft>
                          <a:spcPts val="0"/>
                        </a:spcAft>
                        <a:buClr>
                          <a:srgbClr val="000000"/>
                        </a:buClr>
                        <a:buSzPts val="1400"/>
                        <a:buFont typeface="Arial"/>
                        <a:buNone/>
                      </a:pPr>
                      <a:r>
                        <a:rPr lang="en-US" sz="600" dirty="0">
                          <a:latin typeface="KG Miss Kindergarten" panose="02000000000000000000" pitchFamily="2" charset="77"/>
                        </a:rPr>
                        <a:t> </a:t>
                      </a:r>
                    </a:p>
                    <a:p>
                      <a:pPr marL="0" marR="0" lvl="0" indent="0" algn="ctr" rtl="0">
                        <a:lnSpc>
                          <a:spcPct val="100000"/>
                        </a:lnSpc>
                        <a:spcBef>
                          <a:spcPts val="0"/>
                        </a:spcBef>
                        <a:spcAft>
                          <a:spcPts val="0"/>
                        </a:spcAft>
                        <a:buClr>
                          <a:srgbClr val="000000"/>
                        </a:buClr>
                        <a:buSzPts val="1400"/>
                        <a:buFont typeface="Arial"/>
                        <a:buNone/>
                      </a:pPr>
                      <a:r>
                        <a:rPr lang="en-US" sz="1300" dirty="0">
                          <a:latin typeface="KG Miss Kindergarten" panose="02000000000000000000" pitchFamily="2" charset="77"/>
                        </a:rPr>
                        <a:t>Phonics: consonant blends</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2" hMerge="1">
                  <a:txBody>
                    <a:bodyPr/>
                    <a:lstStyle/>
                    <a:p>
                      <a:endParaRPr lang="en-US"/>
                    </a:p>
                  </a:txBody>
                  <a:tcPr/>
                </a:tc>
                <a:extLst>
                  <a:ext uri="{0D108BD9-81ED-4DB2-BD59-A6C34878D82A}">
                    <a16:rowId xmlns:a16="http://schemas.microsoft.com/office/drawing/2014/main" val="10001"/>
                  </a:ext>
                </a:extLst>
              </a:tr>
              <a:tr h="718219">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bl>
          </a:graphicData>
        </a:graphic>
      </p:graphicFrame>
      <p:graphicFrame>
        <p:nvGraphicFramePr>
          <p:cNvPr id="89" name="Google Shape;89;p2"/>
          <p:cNvGraphicFramePr/>
          <p:nvPr>
            <p:extLst>
              <p:ext uri="{D42A27DB-BD31-4B8C-83A1-F6EECF244321}">
                <p14:modId xmlns:p14="http://schemas.microsoft.com/office/powerpoint/2010/main" val="503113876"/>
              </p:ext>
            </p:extLst>
          </p:nvPr>
        </p:nvGraphicFramePr>
        <p:xfrm>
          <a:off x="2564075" y="5957468"/>
          <a:ext cx="4979724" cy="3397582"/>
        </p:xfrm>
        <a:graphic>
          <a:graphicData uri="http://schemas.openxmlformats.org/drawingml/2006/table">
            <a:tbl>
              <a:tblPr>
                <a:noFill/>
                <a:tableStyleId>{403A84E3-EDEE-4AC5-8DF2-DC100B7C1AB1}</a:tableStyleId>
              </a:tblPr>
              <a:tblGrid>
                <a:gridCol w="4979724">
                  <a:extLst>
                    <a:ext uri="{9D8B030D-6E8A-4147-A177-3AD203B41FA5}">
                      <a16:colId xmlns:a16="http://schemas.microsoft.com/office/drawing/2014/main" val="20000"/>
                    </a:ext>
                  </a:extLst>
                </a:gridCol>
              </a:tblGrid>
              <a:tr h="493949">
                <a:tc>
                  <a:txBody>
                    <a:bodyPr/>
                    <a:lstStyle/>
                    <a:p>
                      <a:pPr marL="0" marR="0" lvl="0" indent="0" algn="ctr" rtl="0">
                        <a:lnSpc>
                          <a:spcPct val="100000"/>
                        </a:lnSpc>
                        <a:spcBef>
                          <a:spcPts val="0"/>
                        </a:spcBef>
                        <a:spcAft>
                          <a:spcPts val="0"/>
                        </a:spcAft>
                        <a:buClr>
                          <a:srgbClr val="000000"/>
                        </a:buClr>
                        <a:buSzPts val="1600"/>
                        <a:buFont typeface="Arial"/>
                        <a:buNone/>
                      </a:pPr>
                      <a:r>
                        <a:rPr lang="en-US" sz="1600" b="1" u="none" strike="noStrike" cap="none" dirty="0">
                          <a:latin typeface="KG Miss Kindergarten" panose="02000000000000000000" pitchFamily="2" charset="77"/>
                          <a:ea typeface="Comfortaa"/>
                          <a:cs typeface="Comfortaa"/>
                          <a:sym typeface="Comfortaa"/>
                        </a:rPr>
                        <a:t>REVIEW</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2903633">
                <a:tc>
                  <a:txBody>
                    <a:bodyPr/>
                    <a:lstStyle/>
                    <a:p>
                      <a:pPr marL="0" marR="0" lvl="0" indent="0" algn="ctr">
                        <a:lnSpc>
                          <a:spcPct val="100000"/>
                        </a:lnSpc>
                        <a:spcBef>
                          <a:spcPts val="0"/>
                        </a:spcBef>
                        <a:spcAft>
                          <a:spcPts val="0"/>
                        </a:spcAft>
                        <a:buSzPts val="1400"/>
                        <a:buFont typeface="Arial"/>
                        <a:buNone/>
                      </a:pPr>
                      <a:r>
                        <a:rPr lang="en" b="1" dirty="0">
                          <a:latin typeface="KG Miss Kindergarten" panose="02000000000000000000" pitchFamily="2" charset="77"/>
                        </a:rPr>
                        <a:t>Words to know:</a:t>
                      </a:r>
                    </a:p>
                    <a:p>
                      <a:pPr marL="0" marR="0" lvl="0" indent="0" algn="ctr" rtl="0">
                        <a:lnSpc>
                          <a:spcPct val="150000"/>
                        </a:lnSpc>
                        <a:spcBef>
                          <a:spcPts val="0"/>
                        </a:spcBef>
                        <a:spcAft>
                          <a:spcPts val="0"/>
                        </a:spcAft>
                        <a:buClr>
                          <a:srgbClr val="000000"/>
                        </a:buClr>
                        <a:buSzPts val="1400"/>
                        <a:buFont typeface="Arial"/>
                        <a:buNone/>
                      </a:pPr>
                      <a:r>
                        <a:rPr lang="en" b="0" dirty="0">
                          <a:latin typeface="KG Miss Kindergarten" panose="02000000000000000000" pitchFamily="2" charset="77"/>
                        </a:rPr>
                        <a:t> </a:t>
                      </a:r>
                      <a:r>
                        <a:rPr lang="en" sz="1350" b="0" dirty="0">
                          <a:latin typeface="KG Miss Kindergarten" panose="02000000000000000000" pitchFamily="2" charset="77"/>
                        </a:rPr>
                        <a:t>the, a, see, red, I, blue, yellow, to, by, my, am, at, go, is, man, no, green, orange, purple, an, </a:t>
                      </a:r>
                      <a:r>
                        <a:rPr lang="en-US" sz="1350" b="0" dirty="0">
                          <a:latin typeface="KG Miss Kindergarten" panose="02000000000000000000" pitchFamily="2" charset="77"/>
                        </a:rPr>
                        <a:t>it, has, little, ran, he, she, me, sits, with, big, good, his, very,  funny, did, in, put, got, here, of, on, soon, are lot, not, was, new, be, do, had, ten, one, up, but, want, not, look, for, her, him, us,  jump, help, they, too, yes, yellow, have, six, some, we, four, get, hot, or, where, please, come from, if, stop, brown</a:t>
                      </a:r>
                    </a:p>
                    <a:p>
                      <a:pPr marL="0" marR="0" lvl="0" indent="0" algn="ctr">
                        <a:lnSpc>
                          <a:spcPct val="100000"/>
                        </a:lnSpc>
                        <a:spcBef>
                          <a:spcPts val="0"/>
                        </a:spcBef>
                        <a:spcAft>
                          <a:spcPts val="0"/>
                        </a:spcAft>
                        <a:buSzPts val="1400"/>
                        <a:buFont typeface="Arial"/>
                        <a:buNone/>
                      </a:pPr>
                      <a:endParaRPr lang="en" b="0" dirty="0">
                        <a:latin typeface="KG Miss Kindergarten" panose="02000000000000000000" pitchFamily="2" charset="77"/>
                      </a:endParaRPr>
                    </a:p>
                  </a:txBody>
                  <a:tcPr marL="91425" marR="91425" marT="91425" marB="91425">
                    <a:lnL w="19050" cap="flat" cmpd="sng">
                      <a:solidFill>
                        <a:srgbClr val="000000"/>
                      </a:solidFill>
                      <a:prstDash val="solid"/>
                      <a:round/>
                      <a:headEnd type="none" w="sm" len="sm"/>
                      <a:tailEnd type="none" w="sm" len="sm"/>
                    </a:lnL>
                    <a:lnR w="9525"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
        <p:nvSpPr>
          <p:cNvPr id="91" name="Google Shape;91;p2"/>
          <p:cNvSpPr/>
          <p:nvPr/>
        </p:nvSpPr>
        <p:spPr>
          <a:xfrm rot="252521">
            <a:off x="4936183" y="316660"/>
            <a:ext cx="2199231" cy="965001"/>
          </a:xfrm>
          <a:prstGeom prst="wedgeRoundRectCallout">
            <a:avLst>
              <a:gd name="adj1" fmla="val -5758"/>
              <a:gd name="adj2" fmla="val 80045"/>
              <a:gd name="adj3" fmla="val 0"/>
            </a:avLst>
          </a:prstGeom>
          <a:solidFill>
            <a:srgbClr val="FFFFFF"/>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 sz="1400" b="0" i="0" u="none" strike="noStrike" cap="none" dirty="0">
                <a:solidFill>
                  <a:srgbClr val="000000"/>
                </a:solidFill>
                <a:latin typeface="KG Miss Kindergarten" panose="02000000000000000000" pitchFamily="2" charset="77"/>
                <a:sym typeface="Arial"/>
              </a:rPr>
              <a:t>LEARNING MINDSET: </a:t>
            </a:r>
            <a:r>
              <a:rPr lang="en" sz="1400" b="1" i="0" u="none" strike="noStrike" cap="none" dirty="0">
                <a:solidFill>
                  <a:srgbClr val="000000"/>
                </a:solidFill>
                <a:latin typeface="KG Miss Kindergarten" panose="02000000000000000000" pitchFamily="2" charset="77"/>
                <a:sym typeface="Arial"/>
              </a:rPr>
              <a:t>Asking for Help</a:t>
            </a:r>
            <a:endParaRPr lang="en" sz="1400" b="1" i="0" u="none" strike="noStrike" cap="none" dirty="0">
              <a:solidFill>
                <a:srgbClr val="000000"/>
              </a:solidFill>
              <a:latin typeface="KG Miss Kindergarten" panose="02000000000000000000" pitchFamily="2" charset="77"/>
            </a:endParaRPr>
          </a:p>
        </p:txBody>
      </p:sp>
      <p:pic>
        <p:nvPicPr>
          <p:cNvPr id="2" name="Picture 1">
            <a:extLst>
              <a:ext uri="{FF2B5EF4-FFF2-40B4-BE49-F238E27FC236}">
                <a16:creationId xmlns:a16="http://schemas.microsoft.com/office/drawing/2014/main" id="{E4B36429-8CDD-EB47-36D5-E3A94F652376}"/>
              </a:ext>
            </a:extLst>
          </p:cNvPr>
          <p:cNvPicPr>
            <a:picLocks noChangeAspect="1"/>
          </p:cNvPicPr>
          <p:nvPr/>
        </p:nvPicPr>
        <p:blipFill>
          <a:blip r:embed="rId3"/>
          <a:stretch>
            <a:fillRect/>
          </a:stretch>
        </p:blipFill>
        <p:spPr>
          <a:xfrm>
            <a:off x="0" y="9433506"/>
            <a:ext cx="2318197" cy="424777"/>
          </a:xfrm>
          <a:prstGeom prst="rect">
            <a:avLst/>
          </a:prstGeom>
        </p:spPr>
      </p:pic>
      <p:pic>
        <p:nvPicPr>
          <p:cNvPr id="3" name="Picture 2">
            <a:extLst>
              <a:ext uri="{FF2B5EF4-FFF2-40B4-BE49-F238E27FC236}">
                <a16:creationId xmlns:a16="http://schemas.microsoft.com/office/drawing/2014/main" id="{613C6AD6-564B-0DCB-EF75-67A17CBE0B4E}"/>
              </a:ext>
            </a:extLst>
          </p:cNvPr>
          <p:cNvPicPr>
            <a:picLocks noChangeAspect="1"/>
          </p:cNvPicPr>
          <p:nvPr/>
        </p:nvPicPr>
        <p:blipFill>
          <a:blip r:embed="rId3"/>
          <a:stretch>
            <a:fillRect/>
          </a:stretch>
        </p:blipFill>
        <p:spPr>
          <a:xfrm>
            <a:off x="2318197" y="9433505"/>
            <a:ext cx="2318197" cy="424777"/>
          </a:xfrm>
          <a:prstGeom prst="rect">
            <a:avLst/>
          </a:prstGeom>
        </p:spPr>
      </p:pic>
      <p:pic>
        <p:nvPicPr>
          <p:cNvPr id="4" name="Picture 3">
            <a:extLst>
              <a:ext uri="{FF2B5EF4-FFF2-40B4-BE49-F238E27FC236}">
                <a16:creationId xmlns:a16="http://schemas.microsoft.com/office/drawing/2014/main" id="{2CE4B939-D6A9-BA1E-D0F1-8F5887129D4A}"/>
              </a:ext>
            </a:extLst>
          </p:cNvPr>
          <p:cNvPicPr>
            <a:picLocks noChangeAspect="1"/>
          </p:cNvPicPr>
          <p:nvPr/>
        </p:nvPicPr>
        <p:blipFill>
          <a:blip r:embed="rId3"/>
          <a:stretch>
            <a:fillRect/>
          </a:stretch>
        </p:blipFill>
        <p:spPr>
          <a:xfrm>
            <a:off x="4636050" y="9433504"/>
            <a:ext cx="2318197" cy="424777"/>
          </a:xfrm>
          <a:prstGeom prst="rect">
            <a:avLst/>
          </a:prstGeom>
        </p:spPr>
      </p:pic>
      <p:pic>
        <p:nvPicPr>
          <p:cNvPr id="5" name="Picture 4">
            <a:extLst>
              <a:ext uri="{FF2B5EF4-FFF2-40B4-BE49-F238E27FC236}">
                <a16:creationId xmlns:a16="http://schemas.microsoft.com/office/drawing/2014/main" id="{A1E20CD0-384D-FEF1-1947-878CC9D77860}"/>
              </a:ext>
            </a:extLst>
          </p:cNvPr>
          <p:cNvPicPr>
            <a:picLocks noChangeAspect="1"/>
          </p:cNvPicPr>
          <p:nvPr/>
        </p:nvPicPr>
        <p:blipFill>
          <a:blip r:embed="rId4"/>
          <a:stretch>
            <a:fillRect/>
          </a:stretch>
        </p:blipFill>
        <p:spPr>
          <a:xfrm>
            <a:off x="6267754" y="9433504"/>
            <a:ext cx="1504646" cy="424777"/>
          </a:xfrm>
          <a:prstGeom prst="rect">
            <a:avLst/>
          </a:prstGeom>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9442</TotalTime>
  <Words>514</Words>
  <Application>Microsoft Macintosh PowerPoint</Application>
  <PresentationFormat>Custom</PresentationFormat>
  <Paragraphs>81</Paragraphs>
  <Slides>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KG Shake it Off Popped</vt:lpstr>
      <vt:lpstr>Comfortaa</vt:lpstr>
      <vt:lpstr>Arial</vt:lpstr>
      <vt:lpstr>Wingdings</vt:lpstr>
      <vt:lpstr>Comfortaa,Sans-Serif</vt:lpstr>
      <vt:lpstr>System Font Regular</vt:lpstr>
      <vt:lpstr>KG Miss Kindergarten</vt:lpstr>
      <vt:lpstr>Simple Light</vt:lpstr>
      <vt:lpstr>We are WILD about Learning!</vt:lpstr>
      <vt:lpstr>Module 6 Week 3  Home of the Free and the Brave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 are shooting for the STARS! Students That Always Reach Success</dc:title>
  <dc:creator>Sawin, Ada</dc:creator>
  <cp:lastModifiedBy>Green, Rhonda</cp:lastModifiedBy>
  <cp:revision>190</cp:revision>
  <cp:lastPrinted>2022-12-07T20:36:42Z</cp:lastPrinted>
  <dcterms:modified xsi:type="dcterms:W3CDTF">2023-02-22T21:20:39Z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0x01010065C82FB862B3584EBF3A03AA7ED0D34C</vt:lpwstr>
  </property>
</Properties>
</file>